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1"/>
  </p:notesMasterIdLst>
  <p:sldIdLst>
    <p:sldId id="256" r:id="rId2"/>
    <p:sldId id="282" r:id="rId3"/>
    <p:sldId id="257" r:id="rId4"/>
    <p:sldId id="283" r:id="rId5"/>
    <p:sldId id="284" r:id="rId6"/>
    <p:sldId id="285" r:id="rId7"/>
    <p:sldId id="278" r:id="rId8"/>
    <p:sldId id="261" r:id="rId9"/>
    <p:sldId id="259" r:id="rId10"/>
    <p:sldId id="279" r:id="rId11"/>
    <p:sldId id="260" r:id="rId12"/>
    <p:sldId id="262" r:id="rId13"/>
    <p:sldId id="263" r:id="rId14"/>
    <p:sldId id="264" r:id="rId15"/>
    <p:sldId id="265" r:id="rId16"/>
    <p:sldId id="266" r:id="rId17"/>
    <p:sldId id="281" r:id="rId18"/>
    <p:sldId id="275" r:id="rId19"/>
    <p:sldId id="269" r:id="rId20"/>
    <p:sldId id="268" r:id="rId21"/>
    <p:sldId id="276" r:id="rId22"/>
    <p:sldId id="286" r:id="rId23"/>
    <p:sldId id="288" r:id="rId24"/>
    <p:sldId id="287" r:id="rId25"/>
    <p:sldId id="270" r:id="rId26"/>
    <p:sldId id="277" r:id="rId27"/>
    <p:sldId id="274" r:id="rId28"/>
    <p:sldId id="272"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15"/>
    <p:restoredTop sz="94645"/>
  </p:normalViewPr>
  <p:slideViewPr>
    <p:cSldViewPr snapToGrid="0" snapToObjects="1">
      <p:cViewPr varScale="1">
        <p:scale>
          <a:sx n="158" d="100"/>
          <a:sy n="158" d="100"/>
        </p:scale>
        <p:origin x="200" y="3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dataforgood.fb.com/tools/social-connectedness-index/" TargetMode="External"/><Relationship Id="rId1" Type="http://schemas.openxmlformats.org/officeDocument/2006/relationships/image" Target="../media/image4.png"/><Relationship Id="rId6" Type="http://schemas.openxmlformats.org/officeDocument/2006/relationships/hyperlink" Target="https://socialdistancing.stanford.edu/" TargetMode="External"/><Relationship Id="rId5" Type="http://schemas.openxmlformats.org/officeDocument/2006/relationships/image" Target="../media/image6.png"/><Relationship Id="rId4" Type="http://schemas.openxmlformats.org/officeDocument/2006/relationships/hyperlink" Target="https://www.safegraph.com/dashboard/covid19-shelter-in-place"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D343E4-F844-8B47-B048-EF8C24C18B5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D9042C9E-71F9-534A-A57D-2FF79760FC43}">
      <dgm:prSet phldrT="[Text]"/>
      <dgm:spPr/>
      <dgm:t>
        <a:bodyPr/>
        <a:lstStyle/>
        <a:p>
          <a:r>
            <a:rPr lang="en-US" dirty="0"/>
            <a:t>Information Flow</a:t>
          </a:r>
        </a:p>
      </dgm:t>
    </dgm:pt>
    <dgm:pt modelId="{43B0A517-158A-C649-9745-310D84B22CC1}" type="parTrans" cxnId="{0F66E458-A8FA-1E41-8D1C-E14E8B24433C}">
      <dgm:prSet/>
      <dgm:spPr/>
      <dgm:t>
        <a:bodyPr/>
        <a:lstStyle/>
        <a:p>
          <a:endParaRPr lang="en-US"/>
        </a:p>
      </dgm:t>
    </dgm:pt>
    <dgm:pt modelId="{389A812F-6059-A54E-B747-26F9E81FA121}" type="sibTrans" cxnId="{0F66E458-A8FA-1E41-8D1C-E14E8B24433C}">
      <dgm:prSet/>
      <dgm:spPr/>
      <dgm:t>
        <a:bodyPr/>
        <a:lstStyle/>
        <a:p>
          <a:endParaRPr lang="en-US"/>
        </a:p>
      </dgm:t>
    </dgm:pt>
    <dgm:pt modelId="{69ED20ED-4CA9-154B-842F-0703ED263DD0}">
      <dgm:prSet phldrT="[Text]"/>
      <dgm:spPr/>
      <dgm:t>
        <a:bodyPr/>
        <a:lstStyle/>
        <a:p>
          <a:r>
            <a:rPr lang="en-US" dirty="0"/>
            <a:t>Biased Beliefs</a:t>
          </a:r>
        </a:p>
      </dgm:t>
    </dgm:pt>
    <dgm:pt modelId="{B11A30AF-D833-2143-935E-B74B8173481F}" type="parTrans" cxnId="{241E636B-93D8-F749-84EF-36D60560A380}">
      <dgm:prSet/>
      <dgm:spPr/>
      <dgm:t>
        <a:bodyPr/>
        <a:lstStyle/>
        <a:p>
          <a:endParaRPr lang="en-US"/>
        </a:p>
      </dgm:t>
    </dgm:pt>
    <dgm:pt modelId="{B68EC11A-83F0-904A-8557-BEB5050F1BEA}" type="sibTrans" cxnId="{241E636B-93D8-F749-84EF-36D60560A380}">
      <dgm:prSet/>
      <dgm:spPr/>
      <dgm:t>
        <a:bodyPr/>
        <a:lstStyle/>
        <a:p>
          <a:endParaRPr lang="en-US"/>
        </a:p>
      </dgm:t>
    </dgm:pt>
    <dgm:pt modelId="{81D2D979-3B2F-2C4D-81F3-C94FC7BB1A4F}">
      <dgm:prSet phldrT="[Text]"/>
      <dgm:spPr/>
      <dgm:t>
        <a:bodyPr/>
        <a:lstStyle/>
        <a:p>
          <a:r>
            <a:rPr lang="en-US" dirty="0"/>
            <a:t>Risk Exposure</a:t>
          </a:r>
        </a:p>
      </dgm:t>
    </dgm:pt>
    <dgm:pt modelId="{B3F0EBF9-B5AD-174C-8ACB-4841E7B56F8C}" type="parTrans" cxnId="{4CFF9C08-D88F-7C47-A933-6246856603AE}">
      <dgm:prSet/>
      <dgm:spPr/>
      <dgm:t>
        <a:bodyPr/>
        <a:lstStyle/>
        <a:p>
          <a:endParaRPr lang="en-US"/>
        </a:p>
      </dgm:t>
    </dgm:pt>
    <dgm:pt modelId="{841E6A86-1393-854E-9020-08CDC0CF948F}" type="sibTrans" cxnId="{4CFF9C08-D88F-7C47-A933-6246856603AE}">
      <dgm:prSet/>
      <dgm:spPr/>
      <dgm:t>
        <a:bodyPr/>
        <a:lstStyle/>
        <a:p>
          <a:endParaRPr lang="en-US"/>
        </a:p>
      </dgm:t>
    </dgm:pt>
    <dgm:pt modelId="{C1B830D6-5193-7D46-93E8-87915C6E222A}">
      <dgm:prSet/>
      <dgm:spPr/>
      <dgm:t>
        <a:bodyPr/>
        <a:lstStyle/>
        <a:p>
          <a:r>
            <a:rPr lang="en-US" dirty="0"/>
            <a:t>Social connections are a proxy for travel</a:t>
          </a:r>
        </a:p>
      </dgm:t>
    </dgm:pt>
    <dgm:pt modelId="{98CF8AE3-4C2C-924A-B4D2-D988AE772E73}" type="parTrans" cxnId="{75CBA9EA-2337-554C-A6C6-23049444DB64}">
      <dgm:prSet/>
      <dgm:spPr/>
      <dgm:t>
        <a:bodyPr/>
        <a:lstStyle/>
        <a:p>
          <a:endParaRPr lang="en-US"/>
        </a:p>
      </dgm:t>
    </dgm:pt>
    <dgm:pt modelId="{C09AEF68-53E8-784C-8B5C-263CC13E5B5B}" type="sibTrans" cxnId="{75CBA9EA-2337-554C-A6C6-23049444DB64}">
      <dgm:prSet/>
      <dgm:spPr/>
      <dgm:t>
        <a:bodyPr/>
        <a:lstStyle/>
        <a:p>
          <a:endParaRPr lang="en-US"/>
        </a:p>
      </dgm:t>
    </dgm:pt>
    <dgm:pt modelId="{9FB6658C-9A0A-DE45-AA11-F8486973A6D4}">
      <dgm:prSet/>
      <dgm:spPr/>
      <dgm:t>
        <a:bodyPr/>
        <a:lstStyle/>
        <a:p>
          <a:r>
            <a:rPr lang="en-US" dirty="0"/>
            <a:t>International friends share experiences from Italy and China</a:t>
          </a:r>
        </a:p>
      </dgm:t>
    </dgm:pt>
    <dgm:pt modelId="{81AF6986-DDE7-1E4C-837D-EC0A4A54D68F}" type="parTrans" cxnId="{70E10106-7FB0-E941-815D-8A0F07CC7272}">
      <dgm:prSet/>
      <dgm:spPr/>
      <dgm:t>
        <a:bodyPr/>
        <a:lstStyle/>
        <a:p>
          <a:endParaRPr lang="en-US"/>
        </a:p>
      </dgm:t>
    </dgm:pt>
    <dgm:pt modelId="{CC4C2BD1-4B84-F448-ADFB-D4B9C4CC80CB}" type="sibTrans" cxnId="{70E10106-7FB0-E941-815D-8A0F07CC7272}">
      <dgm:prSet/>
      <dgm:spPr/>
      <dgm:t>
        <a:bodyPr/>
        <a:lstStyle/>
        <a:p>
          <a:endParaRPr lang="en-US"/>
        </a:p>
      </dgm:t>
    </dgm:pt>
    <dgm:pt modelId="{D1C2738B-3954-D743-82A1-00457751E2BB}">
      <dgm:prSet/>
      <dgm:spPr/>
      <dgm:t>
        <a:bodyPr/>
        <a:lstStyle/>
        <a:p>
          <a:r>
            <a:rPr lang="en-US" dirty="0"/>
            <a:t>Homophily (e.g. political leanings), </a:t>
          </a:r>
          <a:r>
            <a:rPr lang="en-US" dirty="0" err="1"/>
            <a:t>assortive</a:t>
          </a:r>
          <a:r>
            <a:rPr lang="en-US" dirty="0"/>
            <a:t> matching among social connections</a:t>
          </a:r>
        </a:p>
      </dgm:t>
    </dgm:pt>
    <dgm:pt modelId="{4F413CD3-A8F9-C94C-9025-572DD101A6C5}" type="sibTrans" cxnId="{FC7DF8B5-1DCF-124B-9AC3-43AC6A11B840}">
      <dgm:prSet/>
      <dgm:spPr/>
      <dgm:t>
        <a:bodyPr/>
        <a:lstStyle/>
        <a:p>
          <a:endParaRPr lang="en-US"/>
        </a:p>
      </dgm:t>
    </dgm:pt>
    <dgm:pt modelId="{27EB36DA-386E-AA4C-B7A4-D87FF62C5EF0}" type="parTrans" cxnId="{FC7DF8B5-1DCF-124B-9AC3-43AC6A11B840}">
      <dgm:prSet/>
      <dgm:spPr/>
      <dgm:t>
        <a:bodyPr/>
        <a:lstStyle/>
        <a:p>
          <a:endParaRPr lang="en-US"/>
        </a:p>
      </dgm:t>
    </dgm:pt>
    <dgm:pt modelId="{D3749F23-9CAD-454F-AF23-399172B4AB25}">
      <dgm:prSet/>
      <dgm:spPr/>
      <dgm:t>
        <a:bodyPr/>
        <a:lstStyle/>
        <a:p>
          <a:r>
            <a:rPr lang="en-US" dirty="0"/>
            <a:t>More travel </a:t>
          </a:r>
          <a:r>
            <a:rPr lang="en-US" dirty="0">
              <a:sym typeface="Wingdings" pitchFamily="2" charset="2"/>
            </a:rPr>
            <a:t> higher risk  more social distancing when asked to</a:t>
          </a:r>
          <a:endParaRPr lang="en-US" dirty="0"/>
        </a:p>
      </dgm:t>
    </dgm:pt>
    <dgm:pt modelId="{35D6161C-BC86-5747-A36F-9A2756402F62}" type="parTrans" cxnId="{93B20081-130D-CC4F-8CD1-A331765BDF8D}">
      <dgm:prSet/>
      <dgm:spPr/>
      <dgm:t>
        <a:bodyPr/>
        <a:lstStyle/>
        <a:p>
          <a:endParaRPr lang="en-US"/>
        </a:p>
      </dgm:t>
    </dgm:pt>
    <dgm:pt modelId="{08F59323-26F0-4B40-BD68-3FB30EBCFCF6}" type="sibTrans" cxnId="{93B20081-130D-CC4F-8CD1-A331765BDF8D}">
      <dgm:prSet/>
      <dgm:spPr/>
      <dgm:t>
        <a:bodyPr/>
        <a:lstStyle/>
        <a:p>
          <a:endParaRPr lang="en-US"/>
        </a:p>
      </dgm:t>
    </dgm:pt>
    <dgm:pt modelId="{BF6691FE-00FC-BB4E-BE26-E47BEA286619}">
      <dgm:prSet/>
      <dgm:spPr/>
      <dgm:t>
        <a:bodyPr/>
        <a:lstStyle/>
        <a:p>
          <a:r>
            <a:rPr lang="en-US" dirty="0"/>
            <a:t>So maybe don’t believe foreigners in your social network </a:t>
          </a:r>
          <a:r>
            <a:rPr lang="en-US" dirty="0">
              <a:sym typeface="Wingdings" pitchFamily="2" charset="2"/>
            </a:rPr>
            <a:t> less social distancing when asked to</a:t>
          </a:r>
          <a:endParaRPr lang="en-US" dirty="0"/>
        </a:p>
      </dgm:t>
    </dgm:pt>
    <dgm:pt modelId="{85209CAF-E70C-6A4E-B2AF-56540A932CF8}" type="parTrans" cxnId="{096E5B27-394E-4B43-8047-E3BC9F4D9E5A}">
      <dgm:prSet/>
      <dgm:spPr/>
      <dgm:t>
        <a:bodyPr/>
        <a:lstStyle/>
        <a:p>
          <a:endParaRPr lang="en-US"/>
        </a:p>
      </dgm:t>
    </dgm:pt>
    <dgm:pt modelId="{C886127F-34A0-DC4B-B6C2-4BD32663F898}" type="sibTrans" cxnId="{096E5B27-394E-4B43-8047-E3BC9F4D9E5A}">
      <dgm:prSet/>
      <dgm:spPr/>
      <dgm:t>
        <a:bodyPr/>
        <a:lstStyle/>
        <a:p>
          <a:endParaRPr lang="en-US"/>
        </a:p>
      </dgm:t>
    </dgm:pt>
    <dgm:pt modelId="{9AB95250-F1B6-D443-80AD-A6BD4ED7DC85}">
      <dgm:prSet/>
      <dgm:spPr/>
      <dgm:t>
        <a:bodyPr/>
        <a:lstStyle/>
        <a:p>
          <a:r>
            <a:rPr lang="en-US" dirty="0"/>
            <a:t>Get more relevant information from people you “like” that can breaks the echo chamber of misinformation</a:t>
          </a:r>
        </a:p>
      </dgm:t>
    </dgm:pt>
    <dgm:pt modelId="{1E2CCD9D-8E41-E945-9069-5B79D55B18CF}" type="parTrans" cxnId="{027D4DD2-5035-C544-BCD5-5E99A441C9E6}">
      <dgm:prSet/>
      <dgm:spPr/>
      <dgm:t>
        <a:bodyPr/>
        <a:lstStyle/>
        <a:p>
          <a:endParaRPr lang="en-US"/>
        </a:p>
      </dgm:t>
    </dgm:pt>
    <dgm:pt modelId="{31C75778-2D8C-334B-B371-899447155441}" type="sibTrans" cxnId="{027D4DD2-5035-C544-BCD5-5E99A441C9E6}">
      <dgm:prSet/>
      <dgm:spPr/>
      <dgm:t>
        <a:bodyPr/>
        <a:lstStyle/>
        <a:p>
          <a:endParaRPr lang="en-US"/>
        </a:p>
      </dgm:t>
    </dgm:pt>
    <dgm:pt modelId="{D8D6F0FE-6C50-AB42-B02E-3AD12F77C8A0}" type="pres">
      <dgm:prSet presAssocID="{77D343E4-F844-8B47-B048-EF8C24C18B52}" presName="Name0" presStyleCnt="0">
        <dgm:presLayoutVars>
          <dgm:chMax val="7"/>
          <dgm:chPref val="7"/>
          <dgm:dir/>
        </dgm:presLayoutVars>
      </dgm:prSet>
      <dgm:spPr/>
    </dgm:pt>
    <dgm:pt modelId="{154EFAA2-0912-ED44-9794-01D057983DCB}" type="pres">
      <dgm:prSet presAssocID="{77D343E4-F844-8B47-B048-EF8C24C18B52}" presName="Name1" presStyleCnt="0"/>
      <dgm:spPr/>
    </dgm:pt>
    <dgm:pt modelId="{75EA332A-60E2-B54B-AFA6-25E48AD1BF61}" type="pres">
      <dgm:prSet presAssocID="{77D343E4-F844-8B47-B048-EF8C24C18B52}" presName="cycle" presStyleCnt="0"/>
      <dgm:spPr/>
    </dgm:pt>
    <dgm:pt modelId="{386E373B-EA48-1D4D-ABE4-F13E6F662AA5}" type="pres">
      <dgm:prSet presAssocID="{77D343E4-F844-8B47-B048-EF8C24C18B52}" presName="srcNode" presStyleLbl="node1" presStyleIdx="0" presStyleCnt="3"/>
      <dgm:spPr/>
    </dgm:pt>
    <dgm:pt modelId="{21B00432-8D4F-C54D-8C4C-20E7D56BC299}" type="pres">
      <dgm:prSet presAssocID="{77D343E4-F844-8B47-B048-EF8C24C18B52}" presName="conn" presStyleLbl="parChTrans1D2" presStyleIdx="0" presStyleCnt="1"/>
      <dgm:spPr/>
    </dgm:pt>
    <dgm:pt modelId="{D25108A1-A1AA-C345-85AA-355C0D0E84E8}" type="pres">
      <dgm:prSet presAssocID="{77D343E4-F844-8B47-B048-EF8C24C18B52}" presName="extraNode" presStyleLbl="node1" presStyleIdx="0" presStyleCnt="3"/>
      <dgm:spPr/>
    </dgm:pt>
    <dgm:pt modelId="{26410588-CB2A-5245-8F35-1B71AAEBF8C4}" type="pres">
      <dgm:prSet presAssocID="{77D343E4-F844-8B47-B048-EF8C24C18B52}" presName="dstNode" presStyleLbl="node1" presStyleIdx="0" presStyleCnt="3"/>
      <dgm:spPr/>
    </dgm:pt>
    <dgm:pt modelId="{D8C31B8E-EBC4-FA44-AB19-A664EDEEC49B}" type="pres">
      <dgm:prSet presAssocID="{81D2D979-3B2F-2C4D-81F3-C94FC7BB1A4F}" presName="text_1" presStyleLbl="node1" presStyleIdx="0" presStyleCnt="3">
        <dgm:presLayoutVars>
          <dgm:bulletEnabled val="1"/>
        </dgm:presLayoutVars>
      </dgm:prSet>
      <dgm:spPr/>
    </dgm:pt>
    <dgm:pt modelId="{33AE5C05-3269-764C-AB17-38616B560D74}" type="pres">
      <dgm:prSet presAssocID="{81D2D979-3B2F-2C4D-81F3-C94FC7BB1A4F}" presName="accent_1" presStyleCnt="0"/>
      <dgm:spPr/>
    </dgm:pt>
    <dgm:pt modelId="{649141E1-FF54-044E-80EF-C626DD7246B5}" type="pres">
      <dgm:prSet presAssocID="{81D2D979-3B2F-2C4D-81F3-C94FC7BB1A4F}" presName="accentRepeatNode" presStyleLbl="solidFgAcc1" presStyleIdx="0" presStyleCnt="3"/>
      <dgm:spPr/>
    </dgm:pt>
    <dgm:pt modelId="{6BB33C23-E7B9-0A4C-B4E1-B1D4E134B415}" type="pres">
      <dgm:prSet presAssocID="{69ED20ED-4CA9-154B-842F-0703ED263DD0}" presName="text_2" presStyleLbl="node1" presStyleIdx="1" presStyleCnt="3">
        <dgm:presLayoutVars>
          <dgm:bulletEnabled val="1"/>
        </dgm:presLayoutVars>
      </dgm:prSet>
      <dgm:spPr/>
    </dgm:pt>
    <dgm:pt modelId="{EC3F3E0A-C63A-3E48-9FF2-46B2BED03295}" type="pres">
      <dgm:prSet presAssocID="{69ED20ED-4CA9-154B-842F-0703ED263DD0}" presName="accent_2" presStyleCnt="0"/>
      <dgm:spPr/>
    </dgm:pt>
    <dgm:pt modelId="{5D0A5ED3-8E6D-CB47-9D31-6C4EBA266185}" type="pres">
      <dgm:prSet presAssocID="{69ED20ED-4CA9-154B-842F-0703ED263DD0}" presName="accentRepeatNode" presStyleLbl="solidFgAcc1" presStyleIdx="1" presStyleCnt="3"/>
      <dgm:spPr/>
    </dgm:pt>
    <dgm:pt modelId="{8AD76227-34CC-784B-B941-9913BE7AFDD0}" type="pres">
      <dgm:prSet presAssocID="{D9042C9E-71F9-534A-A57D-2FF79760FC43}" presName="text_3" presStyleLbl="node1" presStyleIdx="2" presStyleCnt="3">
        <dgm:presLayoutVars>
          <dgm:bulletEnabled val="1"/>
        </dgm:presLayoutVars>
      </dgm:prSet>
      <dgm:spPr/>
    </dgm:pt>
    <dgm:pt modelId="{4BEF3813-8680-B84A-BC6C-3468B05659F0}" type="pres">
      <dgm:prSet presAssocID="{D9042C9E-71F9-534A-A57D-2FF79760FC43}" presName="accent_3" presStyleCnt="0"/>
      <dgm:spPr/>
    </dgm:pt>
    <dgm:pt modelId="{98493848-D8FF-A141-B9C8-A35E2473DFBD}" type="pres">
      <dgm:prSet presAssocID="{D9042C9E-71F9-534A-A57D-2FF79760FC43}" presName="accentRepeatNode" presStyleLbl="solidFgAcc1" presStyleIdx="2" presStyleCnt="3"/>
      <dgm:spPr/>
    </dgm:pt>
  </dgm:ptLst>
  <dgm:cxnLst>
    <dgm:cxn modelId="{70E10106-7FB0-E941-815D-8A0F07CC7272}" srcId="{D9042C9E-71F9-534A-A57D-2FF79760FC43}" destId="{9FB6658C-9A0A-DE45-AA11-F8486973A6D4}" srcOrd="0" destOrd="0" parTransId="{81AF6986-DDE7-1E4C-837D-EC0A4A54D68F}" sibTransId="{CC4C2BD1-4B84-F448-ADFB-D4B9C4CC80CB}"/>
    <dgm:cxn modelId="{4CFF9C08-D88F-7C47-A933-6246856603AE}" srcId="{77D343E4-F844-8B47-B048-EF8C24C18B52}" destId="{81D2D979-3B2F-2C4D-81F3-C94FC7BB1A4F}" srcOrd="0" destOrd="0" parTransId="{B3F0EBF9-B5AD-174C-8ACB-4841E7B56F8C}" sibTransId="{841E6A86-1393-854E-9020-08CDC0CF948F}"/>
    <dgm:cxn modelId="{096E5B27-394E-4B43-8047-E3BC9F4D9E5A}" srcId="{69ED20ED-4CA9-154B-842F-0703ED263DD0}" destId="{BF6691FE-00FC-BB4E-BE26-E47BEA286619}" srcOrd="1" destOrd="0" parTransId="{85209CAF-E70C-6A4E-B2AF-56540A932CF8}" sibTransId="{C886127F-34A0-DC4B-B6C2-4BD32663F898}"/>
    <dgm:cxn modelId="{E7C2193A-C696-E240-867F-8603E687DCF3}" type="presOf" srcId="{69ED20ED-4CA9-154B-842F-0703ED263DD0}" destId="{6BB33C23-E7B9-0A4C-B4E1-B1D4E134B415}" srcOrd="0" destOrd="0" presId="urn:microsoft.com/office/officeart/2008/layout/VerticalCurvedList"/>
    <dgm:cxn modelId="{C1D56B3B-4A85-2F40-B722-A168C9297BFC}" type="presOf" srcId="{C09AEF68-53E8-784C-8B5C-263CC13E5B5B}" destId="{21B00432-8D4F-C54D-8C4C-20E7D56BC299}" srcOrd="0" destOrd="0" presId="urn:microsoft.com/office/officeart/2008/layout/VerticalCurvedList"/>
    <dgm:cxn modelId="{5D040B4F-3BEF-124C-AD21-36BDCAE83EB1}" type="presOf" srcId="{77D343E4-F844-8B47-B048-EF8C24C18B52}" destId="{D8D6F0FE-6C50-AB42-B02E-3AD12F77C8A0}" srcOrd="0" destOrd="0" presId="urn:microsoft.com/office/officeart/2008/layout/VerticalCurvedList"/>
    <dgm:cxn modelId="{13542B54-FE3D-8D48-86DD-81E5D2816E71}" type="presOf" srcId="{D3749F23-9CAD-454F-AF23-399172B4AB25}" destId="{D8C31B8E-EBC4-FA44-AB19-A664EDEEC49B}" srcOrd="0" destOrd="2" presId="urn:microsoft.com/office/officeart/2008/layout/VerticalCurvedList"/>
    <dgm:cxn modelId="{0F66E458-A8FA-1E41-8D1C-E14E8B24433C}" srcId="{77D343E4-F844-8B47-B048-EF8C24C18B52}" destId="{D9042C9E-71F9-534A-A57D-2FF79760FC43}" srcOrd="2" destOrd="0" parTransId="{43B0A517-158A-C649-9745-310D84B22CC1}" sibTransId="{389A812F-6059-A54E-B747-26F9E81FA121}"/>
    <dgm:cxn modelId="{5ACF5F59-0DDA-0443-9AE0-44EE05EF9B05}" type="presOf" srcId="{9AB95250-F1B6-D443-80AD-A6BD4ED7DC85}" destId="{8AD76227-34CC-784B-B941-9913BE7AFDD0}" srcOrd="0" destOrd="2" presId="urn:microsoft.com/office/officeart/2008/layout/VerticalCurvedList"/>
    <dgm:cxn modelId="{ADF02665-3022-B94B-B4F9-3FF4B412B5BB}" type="presOf" srcId="{D9042C9E-71F9-534A-A57D-2FF79760FC43}" destId="{8AD76227-34CC-784B-B941-9913BE7AFDD0}" srcOrd="0" destOrd="0" presId="urn:microsoft.com/office/officeart/2008/layout/VerticalCurvedList"/>
    <dgm:cxn modelId="{ECCB5A68-7289-EE4B-A813-2146D515465C}" type="presOf" srcId="{C1B830D6-5193-7D46-93E8-87915C6E222A}" destId="{D8C31B8E-EBC4-FA44-AB19-A664EDEEC49B}" srcOrd="0" destOrd="1" presId="urn:microsoft.com/office/officeart/2008/layout/VerticalCurvedList"/>
    <dgm:cxn modelId="{241E636B-93D8-F749-84EF-36D60560A380}" srcId="{77D343E4-F844-8B47-B048-EF8C24C18B52}" destId="{69ED20ED-4CA9-154B-842F-0703ED263DD0}" srcOrd="1" destOrd="0" parTransId="{B11A30AF-D833-2143-935E-B74B8173481F}" sibTransId="{B68EC11A-83F0-904A-8557-BEB5050F1BEA}"/>
    <dgm:cxn modelId="{93B20081-130D-CC4F-8CD1-A331765BDF8D}" srcId="{81D2D979-3B2F-2C4D-81F3-C94FC7BB1A4F}" destId="{D3749F23-9CAD-454F-AF23-399172B4AB25}" srcOrd="1" destOrd="0" parTransId="{35D6161C-BC86-5747-A36F-9A2756402F62}" sibTransId="{08F59323-26F0-4B40-BD68-3FB30EBCFCF6}"/>
    <dgm:cxn modelId="{8C2D5691-A90E-3148-8855-F3553BB0BB52}" type="presOf" srcId="{D1C2738B-3954-D743-82A1-00457751E2BB}" destId="{6BB33C23-E7B9-0A4C-B4E1-B1D4E134B415}" srcOrd="0" destOrd="1" presId="urn:microsoft.com/office/officeart/2008/layout/VerticalCurvedList"/>
    <dgm:cxn modelId="{169A3293-0168-C549-89FF-5C0F92EFC105}" type="presOf" srcId="{BF6691FE-00FC-BB4E-BE26-E47BEA286619}" destId="{6BB33C23-E7B9-0A4C-B4E1-B1D4E134B415}" srcOrd="0" destOrd="2" presId="urn:microsoft.com/office/officeart/2008/layout/VerticalCurvedList"/>
    <dgm:cxn modelId="{FC7DF8B5-1DCF-124B-9AC3-43AC6A11B840}" srcId="{69ED20ED-4CA9-154B-842F-0703ED263DD0}" destId="{D1C2738B-3954-D743-82A1-00457751E2BB}" srcOrd="0" destOrd="0" parTransId="{27EB36DA-386E-AA4C-B7A4-D87FF62C5EF0}" sibTransId="{4F413CD3-A8F9-C94C-9025-572DD101A6C5}"/>
    <dgm:cxn modelId="{899103BF-5843-2545-A481-44A147CFB9F8}" type="presOf" srcId="{81D2D979-3B2F-2C4D-81F3-C94FC7BB1A4F}" destId="{D8C31B8E-EBC4-FA44-AB19-A664EDEEC49B}" srcOrd="0" destOrd="0" presId="urn:microsoft.com/office/officeart/2008/layout/VerticalCurvedList"/>
    <dgm:cxn modelId="{027D4DD2-5035-C544-BCD5-5E99A441C9E6}" srcId="{D9042C9E-71F9-534A-A57D-2FF79760FC43}" destId="{9AB95250-F1B6-D443-80AD-A6BD4ED7DC85}" srcOrd="1" destOrd="0" parTransId="{1E2CCD9D-8E41-E945-9069-5B79D55B18CF}" sibTransId="{31C75778-2D8C-334B-B371-899447155441}"/>
    <dgm:cxn modelId="{6066D5D4-CBCE-4048-A664-DE4E6F314FB3}" type="presOf" srcId="{9FB6658C-9A0A-DE45-AA11-F8486973A6D4}" destId="{8AD76227-34CC-784B-B941-9913BE7AFDD0}" srcOrd="0" destOrd="1" presId="urn:microsoft.com/office/officeart/2008/layout/VerticalCurvedList"/>
    <dgm:cxn modelId="{75CBA9EA-2337-554C-A6C6-23049444DB64}" srcId="{81D2D979-3B2F-2C4D-81F3-C94FC7BB1A4F}" destId="{C1B830D6-5193-7D46-93E8-87915C6E222A}" srcOrd="0" destOrd="0" parTransId="{98CF8AE3-4C2C-924A-B4D2-D988AE772E73}" sibTransId="{C09AEF68-53E8-784C-8B5C-263CC13E5B5B}"/>
    <dgm:cxn modelId="{8275C31A-9A63-4443-AB82-7ACF51A4C7ED}" type="presParOf" srcId="{D8D6F0FE-6C50-AB42-B02E-3AD12F77C8A0}" destId="{154EFAA2-0912-ED44-9794-01D057983DCB}" srcOrd="0" destOrd="0" presId="urn:microsoft.com/office/officeart/2008/layout/VerticalCurvedList"/>
    <dgm:cxn modelId="{D5970ACA-DBF3-D846-88AC-B01CD97270B6}" type="presParOf" srcId="{154EFAA2-0912-ED44-9794-01D057983DCB}" destId="{75EA332A-60E2-B54B-AFA6-25E48AD1BF61}" srcOrd="0" destOrd="0" presId="urn:microsoft.com/office/officeart/2008/layout/VerticalCurvedList"/>
    <dgm:cxn modelId="{C559BA70-F574-0141-96A6-D7B3A52F5D56}" type="presParOf" srcId="{75EA332A-60E2-B54B-AFA6-25E48AD1BF61}" destId="{386E373B-EA48-1D4D-ABE4-F13E6F662AA5}" srcOrd="0" destOrd="0" presId="urn:microsoft.com/office/officeart/2008/layout/VerticalCurvedList"/>
    <dgm:cxn modelId="{CD8E9D36-F347-D744-AC35-C9990974C30E}" type="presParOf" srcId="{75EA332A-60E2-B54B-AFA6-25E48AD1BF61}" destId="{21B00432-8D4F-C54D-8C4C-20E7D56BC299}" srcOrd="1" destOrd="0" presId="urn:microsoft.com/office/officeart/2008/layout/VerticalCurvedList"/>
    <dgm:cxn modelId="{99BA8A1E-59B4-B54C-BA30-2A3E5865E120}" type="presParOf" srcId="{75EA332A-60E2-B54B-AFA6-25E48AD1BF61}" destId="{D25108A1-A1AA-C345-85AA-355C0D0E84E8}" srcOrd="2" destOrd="0" presId="urn:microsoft.com/office/officeart/2008/layout/VerticalCurvedList"/>
    <dgm:cxn modelId="{5B348288-2401-B54F-A26F-6BE914A5CBE4}" type="presParOf" srcId="{75EA332A-60E2-B54B-AFA6-25E48AD1BF61}" destId="{26410588-CB2A-5245-8F35-1B71AAEBF8C4}" srcOrd="3" destOrd="0" presId="urn:microsoft.com/office/officeart/2008/layout/VerticalCurvedList"/>
    <dgm:cxn modelId="{96491D87-8329-FB41-A08C-D5EF08709825}" type="presParOf" srcId="{154EFAA2-0912-ED44-9794-01D057983DCB}" destId="{D8C31B8E-EBC4-FA44-AB19-A664EDEEC49B}" srcOrd="1" destOrd="0" presId="urn:microsoft.com/office/officeart/2008/layout/VerticalCurvedList"/>
    <dgm:cxn modelId="{49CEDF74-44BC-754C-B953-ADD7CC111E19}" type="presParOf" srcId="{154EFAA2-0912-ED44-9794-01D057983DCB}" destId="{33AE5C05-3269-764C-AB17-38616B560D74}" srcOrd="2" destOrd="0" presId="urn:microsoft.com/office/officeart/2008/layout/VerticalCurvedList"/>
    <dgm:cxn modelId="{BD98CB74-DC91-8245-BB7B-6FFBE45D8708}" type="presParOf" srcId="{33AE5C05-3269-764C-AB17-38616B560D74}" destId="{649141E1-FF54-044E-80EF-C626DD7246B5}" srcOrd="0" destOrd="0" presId="urn:microsoft.com/office/officeart/2008/layout/VerticalCurvedList"/>
    <dgm:cxn modelId="{B2455966-784D-5545-8491-06D29BAA36B6}" type="presParOf" srcId="{154EFAA2-0912-ED44-9794-01D057983DCB}" destId="{6BB33C23-E7B9-0A4C-B4E1-B1D4E134B415}" srcOrd="3" destOrd="0" presId="urn:microsoft.com/office/officeart/2008/layout/VerticalCurvedList"/>
    <dgm:cxn modelId="{0A3A3BE1-94E8-6747-A4DF-A533986E42F1}" type="presParOf" srcId="{154EFAA2-0912-ED44-9794-01D057983DCB}" destId="{EC3F3E0A-C63A-3E48-9FF2-46B2BED03295}" srcOrd="4" destOrd="0" presId="urn:microsoft.com/office/officeart/2008/layout/VerticalCurvedList"/>
    <dgm:cxn modelId="{C8BB6049-12BF-5C4C-B6C7-36353486C155}" type="presParOf" srcId="{EC3F3E0A-C63A-3E48-9FF2-46B2BED03295}" destId="{5D0A5ED3-8E6D-CB47-9D31-6C4EBA266185}" srcOrd="0" destOrd="0" presId="urn:microsoft.com/office/officeart/2008/layout/VerticalCurvedList"/>
    <dgm:cxn modelId="{C5A5EF73-9E6D-3E46-819D-AC93FC77EFB6}" type="presParOf" srcId="{154EFAA2-0912-ED44-9794-01D057983DCB}" destId="{8AD76227-34CC-784B-B941-9913BE7AFDD0}" srcOrd="5" destOrd="0" presId="urn:microsoft.com/office/officeart/2008/layout/VerticalCurvedList"/>
    <dgm:cxn modelId="{B48D4F33-0C60-E444-A23D-335BEC986F0B}" type="presParOf" srcId="{154EFAA2-0912-ED44-9794-01D057983DCB}" destId="{4BEF3813-8680-B84A-BC6C-3468B05659F0}" srcOrd="6" destOrd="0" presId="urn:microsoft.com/office/officeart/2008/layout/VerticalCurvedList"/>
    <dgm:cxn modelId="{B9FBAA51-5F97-1249-9522-321FB2F36F66}" type="presParOf" srcId="{4BEF3813-8680-B84A-BC6C-3468B05659F0}" destId="{98493848-D8FF-A141-B9C8-A35E2473DFB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AC173-1B4F-2C44-BB68-9F4748B62B42}" type="doc">
      <dgm:prSet loTypeId="urn:microsoft.com/office/officeart/2005/8/layout/bList2" loCatId="" qsTypeId="urn:microsoft.com/office/officeart/2005/8/quickstyle/simple1" qsCatId="simple" csTypeId="urn:microsoft.com/office/officeart/2005/8/colors/accent1_2" csCatId="accent1" phldr="1"/>
      <dgm:spPr/>
      <dgm:t>
        <a:bodyPr/>
        <a:lstStyle/>
        <a:p>
          <a:endParaRPr lang="en-US"/>
        </a:p>
      </dgm:t>
    </dgm:pt>
    <dgm:pt modelId="{0705BA1C-2AF7-8541-A01E-6227FDD2DF7D}">
      <dgm:prSet phldrT="[Text]"/>
      <dgm:spPr/>
      <dgm:t>
        <a:bodyPr/>
        <a:lstStyle/>
        <a:p>
          <a:r>
            <a:rPr lang="en-US" dirty="0"/>
            <a:t>Facebook</a:t>
          </a:r>
        </a:p>
      </dgm:t>
    </dgm:pt>
    <dgm:pt modelId="{3651B7D6-0A72-4148-9B4B-2951CB7FCA5A}" type="parTrans" cxnId="{817CD2B3-2D05-7842-AD33-5466F0AF1E8C}">
      <dgm:prSet/>
      <dgm:spPr/>
      <dgm:t>
        <a:bodyPr/>
        <a:lstStyle/>
        <a:p>
          <a:endParaRPr lang="en-US"/>
        </a:p>
      </dgm:t>
    </dgm:pt>
    <dgm:pt modelId="{EC536195-0592-C242-AE49-C68EBC3A4B29}" type="sibTrans" cxnId="{817CD2B3-2D05-7842-AD33-5466F0AF1E8C}">
      <dgm:prSet/>
      <dgm:spPr/>
      <dgm:t>
        <a:bodyPr/>
        <a:lstStyle/>
        <a:p>
          <a:endParaRPr lang="en-US"/>
        </a:p>
      </dgm:t>
    </dgm:pt>
    <dgm:pt modelId="{1A8A7618-B96E-F245-B6E2-849F9FDBA539}">
      <dgm:prSet phldrT="[Text]" custT="1"/>
      <dgm:spPr/>
      <dgm:t>
        <a:bodyPr/>
        <a:lstStyle/>
        <a:p>
          <a:pPr algn="ctr">
            <a:buNone/>
          </a:pPr>
          <a:r>
            <a:rPr lang="en-US" sz="4000" dirty="0"/>
            <a:t>Social Connections</a:t>
          </a:r>
        </a:p>
      </dgm:t>
    </dgm:pt>
    <dgm:pt modelId="{97A2D0FA-3291-244B-BEFF-5E79D40CEA28}" type="parTrans" cxnId="{328A4DB2-E06B-0F45-9CD8-FF926932A8CE}">
      <dgm:prSet/>
      <dgm:spPr/>
      <dgm:t>
        <a:bodyPr/>
        <a:lstStyle/>
        <a:p>
          <a:endParaRPr lang="en-US"/>
        </a:p>
      </dgm:t>
    </dgm:pt>
    <dgm:pt modelId="{4CBF1144-625F-E14B-962F-22832C9E12C1}" type="sibTrans" cxnId="{328A4DB2-E06B-0F45-9CD8-FF926932A8CE}">
      <dgm:prSet/>
      <dgm:spPr/>
      <dgm:t>
        <a:bodyPr/>
        <a:lstStyle/>
        <a:p>
          <a:endParaRPr lang="en-US"/>
        </a:p>
      </dgm:t>
    </dgm:pt>
    <dgm:pt modelId="{C03151A9-D46F-004C-816A-A86CD3C4DAA1}">
      <dgm:prSet phldrT="[Text]"/>
      <dgm:spPr/>
      <dgm:t>
        <a:bodyPr/>
        <a:lstStyle/>
        <a:p>
          <a:pPr algn="ctr">
            <a:buNone/>
          </a:pPr>
          <a:r>
            <a:rPr lang="en-US" dirty="0"/>
            <a:t>Mobility Restrictions</a:t>
          </a:r>
        </a:p>
      </dgm:t>
    </dgm:pt>
    <dgm:pt modelId="{B90A3139-9186-324C-AE34-37B71E6AFD9C}" type="sibTrans" cxnId="{0D17DD30-92DB-E940-92F0-7D27C9D0AA58}">
      <dgm:prSet/>
      <dgm:spPr/>
      <dgm:t>
        <a:bodyPr/>
        <a:lstStyle/>
        <a:p>
          <a:endParaRPr lang="en-US"/>
        </a:p>
      </dgm:t>
    </dgm:pt>
    <dgm:pt modelId="{76EC184F-609C-6344-A9B9-8AFCC6342C62}" type="parTrans" cxnId="{0D17DD30-92DB-E940-92F0-7D27C9D0AA58}">
      <dgm:prSet/>
      <dgm:spPr/>
      <dgm:t>
        <a:bodyPr/>
        <a:lstStyle/>
        <a:p>
          <a:endParaRPr lang="en-US"/>
        </a:p>
      </dgm:t>
    </dgm:pt>
    <dgm:pt modelId="{43EF72A3-509E-114A-AF27-594C4D24FEB7}">
      <dgm:prSet phldrT="[Text]"/>
      <dgm:spPr/>
      <dgm:t>
        <a:bodyPr/>
        <a:lstStyle/>
        <a:p>
          <a:pPr algn="ctr">
            <a:buNone/>
          </a:pPr>
          <a:r>
            <a:rPr lang="en-US" dirty="0"/>
            <a:t>Social Distancing</a:t>
          </a:r>
        </a:p>
      </dgm:t>
    </dgm:pt>
    <dgm:pt modelId="{33E86F6B-346C-734D-92C5-E56F60A43F9E}" type="sibTrans" cxnId="{B6F03C5C-B339-2B44-9BE1-A55F53E141E3}">
      <dgm:prSet/>
      <dgm:spPr/>
      <dgm:t>
        <a:bodyPr/>
        <a:lstStyle/>
        <a:p>
          <a:endParaRPr lang="en-US"/>
        </a:p>
      </dgm:t>
    </dgm:pt>
    <dgm:pt modelId="{CE87811F-C801-DA46-811C-231FB4C9417D}" type="parTrans" cxnId="{B6F03C5C-B339-2B44-9BE1-A55F53E141E3}">
      <dgm:prSet/>
      <dgm:spPr/>
      <dgm:t>
        <a:bodyPr/>
        <a:lstStyle/>
        <a:p>
          <a:endParaRPr lang="en-US"/>
        </a:p>
      </dgm:t>
    </dgm:pt>
    <dgm:pt modelId="{90689503-0604-BF4F-97D6-6285E4BA6BE5}">
      <dgm:prSet phldrT="[Text]"/>
      <dgm:spPr/>
      <dgm:t>
        <a:bodyPr/>
        <a:lstStyle/>
        <a:p>
          <a:r>
            <a:rPr lang="en-US" dirty="0"/>
            <a:t>Crowdsourced (Stanford)</a:t>
          </a:r>
        </a:p>
      </dgm:t>
    </dgm:pt>
    <dgm:pt modelId="{E18C00EF-7B14-FB4D-B600-6AB7083E19EB}" type="sibTrans" cxnId="{50E56E91-0441-5F4A-BE01-77D370892850}">
      <dgm:prSet/>
      <dgm:spPr/>
      <dgm:t>
        <a:bodyPr/>
        <a:lstStyle/>
        <a:p>
          <a:endParaRPr lang="en-US"/>
        </a:p>
      </dgm:t>
    </dgm:pt>
    <dgm:pt modelId="{DECA45B1-DCD2-BA40-813A-0FC02A9020D8}" type="parTrans" cxnId="{50E56E91-0441-5F4A-BE01-77D370892850}">
      <dgm:prSet/>
      <dgm:spPr/>
      <dgm:t>
        <a:bodyPr/>
        <a:lstStyle/>
        <a:p>
          <a:endParaRPr lang="en-US"/>
        </a:p>
      </dgm:t>
    </dgm:pt>
    <dgm:pt modelId="{7220C10B-6B4E-3741-8922-A1C72D9852FD}">
      <dgm:prSet phldrT="[Text]"/>
      <dgm:spPr/>
      <dgm:t>
        <a:bodyPr/>
        <a:lstStyle/>
        <a:p>
          <a:r>
            <a:rPr lang="en-US" dirty="0" err="1"/>
            <a:t>SafeGraph</a:t>
          </a:r>
          <a:endParaRPr lang="en-US" dirty="0"/>
        </a:p>
      </dgm:t>
    </dgm:pt>
    <dgm:pt modelId="{17FF772F-6DFD-374A-9D8D-8F8EE1D97BBC}" type="sibTrans" cxnId="{4F45A9DA-A762-7D49-A6C4-50DD448609F5}">
      <dgm:prSet/>
      <dgm:spPr/>
      <dgm:t>
        <a:bodyPr/>
        <a:lstStyle/>
        <a:p>
          <a:endParaRPr lang="en-US"/>
        </a:p>
      </dgm:t>
    </dgm:pt>
    <dgm:pt modelId="{EFB3355B-8C60-B245-B725-9690EC683886}" type="parTrans" cxnId="{4F45A9DA-A762-7D49-A6C4-50DD448609F5}">
      <dgm:prSet/>
      <dgm:spPr/>
      <dgm:t>
        <a:bodyPr/>
        <a:lstStyle/>
        <a:p>
          <a:endParaRPr lang="en-US"/>
        </a:p>
      </dgm:t>
    </dgm:pt>
    <dgm:pt modelId="{689B1F27-8816-E24B-8DFC-6DECCA6B63C8}" type="pres">
      <dgm:prSet presAssocID="{50BAC173-1B4F-2C44-BB68-9F4748B62B42}" presName="diagram" presStyleCnt="0">
        <dgm:presLayoutVars>
          <dgm:dir/>
          <dgm:animLvl val="lvl"/>
          <dgm:resizeHandles val="exact"/>
        </dgm:presLayoutVars>
      </dgm:prSet>
      <dgm:spPr/>
    </dgm:pt>
    <dgm:pt modelId="{126D9056-9EB3-0441-B6A6-D1D440302996}" type="pres">
      <dgm:prSet presAssocID="{0705BA1C-2AF7-8541-A01E-6227FDD2DF7D}" presName="compNode" presStyleCnt="0"/>
      <dgm:spPr/>
    </dgm:pt>
    <dgm:pt modelId="{3E21A532-E0E3-7443-8D62-CCABBE0E581D}" type="pres">
      <dgm:prSet presAssocID="{0705BA1C-2AF7-8541-A01E-6227FDD2DF7D}" presName="childRect" presStyleLbl="bgAcc1" presStyleIdx="0" presStyleCnt="3">
        <dgm:presLayoutVars>
          <dgm:bulletEnabled val="1"/>
        </dgm:presLayoutVars>
      </dgm:prSet>
      <dgm:spPr/>
    </dgm:pt>
    <dgm:pt modelId="{2B7C5835-1BE0-1D40-9E69-ED1334248726}" type="pres">
      <dgm:prSet presAssocID="{0705BA1C-2AF7-8541-A01E-6227FDD2DF7D}" presName="parentText" presStyleLbl="node1" presStyleIdx="0" presStyleCnt="0">
        <dgm:presLayoutVars>
          <dgm:chMax val="0"/>
          <dgm:bulletEnabled val="1"/>
        </dgm:presLayoutVars>
      </dgm:prSet>
      <dgm:spPr/>
    </dgm:pt>
    <dgm:pt modelId="{EB3A8CEA-9442-2B43-B733-E0670F5875A4}" type="pres">
      <dgm:prSet presAssocID="{0705BA1C-2AF7-8541-A01E-6227FDD2DF7D}" presName="parentRect" presStyleLbl="alignNode1" presStyleIdx="0" presStyleCnt="3"/>
      <dgm:spPr/>
    </dgm:pt>
    <dgm:pt modelId="{D58C06B5-EB78-A84F-B331-684A178FBF82}" type="pres">
      <dgm:prSet presAssocID="{0705BA1C-2AF7-8541-A01E-6227FDD2DF7D}" presName="adorn" presStyleLbl="fgAccFollowNode1" presStyleIdx="0" presStyleCnt="3"/>
      <dgm:spPr>
        <a:blipFill>
          <a:blip xmlns:r="http://schemas.openxmlformats.org/officeDocument/2006/relationships" r:embed="rId1"/>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471F7EBF-F486-9D43-AF21-3C4D16DF1ABF}" type="pres">
      <dgm:prSet presAssocID="{EC536195-0592-C242-AE49-C68EBC3A4B29}" presName="sibTrans" presStyleLbl="sibTrans2D1" presStyleIdx="0" presStyleCnt="0"/>
      <dgm:spPr/>
    </dgm:pt>
    <dgm:pt modelId="{FF599E15-6A33-6E40-8A54-439C653D77C8}" type="pres">
      <dgm:prSet presAssocID="{7220C10B-6B4E-3741-8922-A1C72D9852FD}" presName="compNode" presStyleCnt="0"/>
      <dgm:spPr/>
    </dgm:pt>
    <dgm:pt modelId="{0C28BE13-2232-724E-A3E8-9263F53CCCA6}" type="pres">
      <dgm:prSet presAssocID="{7220C10B-6B4E-3741-8922-A1C72D9852FD}" presName="childRect" presStyleLbl="bgAcc1" presStyleIdx="1" presStyleCnt="3">
        <dgm:presLayoutVars>
          <dgm:bulletEnabled val="1"/>
        </dgm:presLayoutVars>
      </dgm:prSet>
      <dgm:spPr/>
    </dgm:pt>
    <dgm:pt modelId="{E91D1C0A-A2A3-5948-A0D3-1459F6D8AAAF}" type="pres">
      <dgm:prSet presAssocID="{7220C10B-6B4E-3741-8922-A1C72D9852FD}" presName="parentText" presStyleLbl="node1" presStyleIdx="0" presStyleCnt="0">
        <dgm:presLayoutVars>
          <dgm:chMax val="0"/>
          <dgm:bulletEnabled val="1"/>
        </dgm:presLayoutVars>
      </dgm:prSet>
      <dgm:spPr/>
    </dgm:pt>
    <dgm:pt modelId="{34F79591-52F6-574C-B94B-6B555D8D7F8F}" type="pres">
      <dgm:prSet presAssocID="{7220C10B-6B4E-3741-8922-A1C72D9852FD}" presName="parentRect" presStyleLbl="alignNode1" presStyleIdx="1" presStyleCnt="3"/>
      <dgm:spPr/>
    </dgm:pt>
    <dgm:pt modelId="{4B051F8A-6B88-4C49-8EB7-3F24E2015708}" type="pres">
      <dgm:prSet presAssocID="{7220C10B-6B4E-3741-8922-A1C72D9852FD}" presName="adorn" presStyleLbl="fgAccFollowNode1" presStyleIdx="1" presStyleCnt="3"/>
      <dgm:spPr>
        <a:blipFill>
          <a:blip xmlns:r="http://schemas.openxmlformats.org/officeDocument/2006/relationships" r:embed="rId3"/>
          <a:srcRect/>
          <a:stretch>
            <a:fillRect/>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B8E1FE25-BC4D-ED47-9260-56520DF1A03E}" type="pres">
      <dgm:prSet presAssocID="{17FF772F-6DFD-374A-9D8D-8F8EE1D97BBC}" presName="sibTrans" presStyleLbl="sibTrans2D1" presStyleIdx="0" presStyleCnt="0"/>
      <dgm:spPr/>
    </dgm:pt>
    <dgm:pt modelId="{4B6D3113-D4D4-5140-8ED9-3218436FCBC0}" type="pres">
      <dgm:prSet presAssocID="{90689503-0604-BF4F-97D6-6285E4BA6BE5}" presName="compNode" presStyleCnt="0"/>
      <dgm:spPr/>
    </dgm:pt>
    <dgm:pt modelId="{A34464B7-373A-314B-922D-BE61551A8741}" type="pres">
      <dgm:prSet presAssocID="{90689503-0604-BF4F-97D6-6285E4BA6BE5}" presName="childRect" presStyleLbl="bgAcc1" presStyleIdx="2" presStyleCnt="3">
        <dgm:presLayoutVars>
          <dgm:bulletEnabled val="1"/>
        </dgm:presLayoutVars>
      </dgm:prSet>
      <dgm:spPr/>
    </dgm:pt>
    <dgm:pt modelId="{3F9F8D1E-D71B-B049-A29B-8C0F361E39A8}" type="pres">
      <dgm:prSet presAssocID="{90689503-0604-BF4F-97D6-6285E4BA6BE5}" presName="parentText" presStyleLbl="node1" presStyleIdx="0" presStyleCnt="0">
        <dgm:presLayoutVars>
          <dgm:chMax val="0"/>
          <dgm:bulletEnabled val="1"/>
        </dgm:presLayoutVars>
      </dgm:prSet>
      <dgm:spPr/>
    </dgm:pt>
    <dgm:pt modelId="{FF0E145E-D7FF-EC42-8F21-243A35618805}" type="pres">
      <dgm:prSet presAssocID="{90689503-0604-BF4F-97D6-6285E4BA6BE5}" presName="parentRect" presStyleLbl="alignNode1" presStyleIdx="2" presStyleCnt="3"/>
      <dgm:spPr/>
    </dgm:pt>
    <dgm:pt modelId="{3044EDB7-BBEB-834D-B96A-A349FA126A84}" type="pres">
      <dgm:prSet presAssocID="{90689503-0604-BF4F-97D6-6285E4BA6BE5}" presName="adorn" presStyleLbl="fgAccFollowNode1" presStyleIdx="2" presStyleCnt="3"/>
      <dgm:spPr>
        <a:blipFill>
          <a:blip xmlns:r="http://schemas.openxmlformats.org/officeDocument/2006/relationships" r:embed="rId5"/>
          <a:srcRect/>
          <a:stretch>
            <a:fillRect l="-16000" r="-16000"/>
          </a:stretch>
        </a:blipFill>
      </dgm:spPr>
      <dgm:extLst>
        <a:ext uri="{E40237B7-FDA0-4F09-8148-C483321AD2D9}">
          <dgm14:cNvPr xmlns:dgm14="http://schemas.microsoft.com/office/drawing/2010/diagram" id="0" name="">
            <a:hlinkClick xmlns:r="http://schemas.openxmlformats.org/officeDocument/2006/relationships" r:id="rId6"/>
          </dgm14:cNvPr>
        </a:ext>
      </dgm:extLst>
    </dgm:pt>
  </dgm:ptLst>
  <dgm:cxnLst>
    <dgm:cxn modelId="{92B10C06-8731-B84F-9039-C48B14E622BD}" type="presOf" srcId="{7220C10B-6B4E-3741-8922-A1C72D9852FD}" destId="{34F79591-52F6-574C-B94B-6B555D8D7F8F}" srcOrd="1" destOrd="0" presId="urn:microsoft.com/office/officeart/2005/8/layout/bList2"/>
    <dgm:cxn modelId="{C20E8D0D-F934-864F-9ED6-4597C2989897}" type="presOf" srcId="{0705BA1C-2AF7-8541-A01E-6227FDD2DF7D}" destId="{EB3A8CEA-9442-2B43-B733-E0670F5875A4}" srcOrd="1" destOrd="0" presId="urn:microsoft.com/office/officeart/2005/8/layout/bList2"/>
    <dgm:cxn modelId="{5309C328-ADAA-6D44-A33A-1B7D6D97D4FF}" type="presOf" srcId="{43EF72A3-509E-114A-AF27-594C4D24FEB7}" destId="{0C28BE13-2232-724E-A3E8-9263F53CCCA6}" srcOrd="0" destOrd="0" presId="urn:microsoft.com/office/officeart/2005/8/layout/bList2"/>
    <dgm:cxn modelId="{DE1AC32D-1948-F24B-B82A-3D082F3CF0E3}" type="presOf" srcId="{0705BA1C-2AF7-8541-A01E-6227FDD2DF7D}" destId="{2B7C5835-1BE0-1D40-9E69-ED1334248726}" srcOrd="0" destOrd="0" presId="urn:microsoft.com/office/officeart/2005/8/layout/bList2"/>
    <dgm:cxn modelId="{0D17DD30-92DB-E940-92F0-7D27C9D0AA58}" srcId="{90689503-0604-BF4F-97D6-6285E4BA6BE5}" destId="{C03151A9-D46F-004C-816A-A86CD3C4DAA1}" srcOrd="0" destOrd="0" parTransId="{76EC184F-609C-6344-A9B9-8AFCC6342C62}" sibTransId="{B90A3139-9186-324C-AE34-37B71E6AFD9C}"/>
    <dgm:cxn modelId="{6DFB324D-DDD9-9240-AA8C-AB95AF7FFE1E}" type="presOf" srcId="{C03151A9-D46F-004C-816A-A86CD3C4DAA1}" destId="{A34464B7-373A-314B-922D-BE61551A8741}" srcOrd="0" destOrd="0" presId="urn:microsoft.com/office/officeart/2005/8/layout/bList2"/>
    <dgm:cxn modelId="{B6F03C5C-B339-2B44-9BE1-A55F53E141E3}" srcId="{7220C10B-6B4E-3741-8922-A1C72D9852FD}" destId="{43EF72A3-509E-114A-AF27-594C4D24FEB7}" srcOrd="0" destOrd="0" parTransId="{CE87811F-C801-DA46-811C-231FB4C9417D}" sibTransId="{33E86F6B-346C-734D-92C5-E56F60A43F9E}"/>
    <dgm:cxn modelId="{3FC3906C-071E-8044-BA06-9DB56B0CA4FD}" type="presOf" srcId="{17FF772F-6DFD-374A-9D8D-8F8EE1D97BBC}" destId="{B8E1FE25-BC4D-ED47-9260-56520DF1A03E}" srcOrd="0" destOrd="0" presId="urn:microsoft.com/office/officeart/2005/8/layout/bList2"/>
    <dgm:cxn modelId="{82EEF678-4625-F74F-9906-8BBA202F3B7A}" type="presOf" srcId="{1A8A7618-B96E-F245-B6E2-849F9FDBA539}" destId="{3E21A532-E0E3-7443-8D62-CCABBE0E581D}" srcOrd="0" destOrd="0" presId="urn:microsoft.com/office/officeart/2005/8/layout/bList2"/>
    <dgm:cxn modelId="{50E56E91-0441-5F4A-BE01-77D370892850}" srcId="{50BAC173-1B4F-2C44-BB68-9F4748B62B42}" destId="{90689503-0604-BF4F-97D6-6285E4BA6BE5}" srcOrd="2" destOrd="0" parTransId="{DECA45B1-DCD2-BA40-813A-0FC02A9020D8}" sibTransId="{E18C00EF-7B14-FB4D-B600-6AB7083E19EB}"/>
    <dgm:cxn modelId="{2BE45A99-72AB-E041-ACDB-A0D3D0EE4179}" type="presOf" srcId="{90689503-0604-BF4F-97D6-6285E4BA6BE5}" destId="{3F9F8D1E-D71B-B049-A29B-8C0F361E39A8}" srcOrd="0" destOrd="0" presId="urn:microsoft.com/office/officeart/2005/8/layout/bList2"/>
    <dgm:cxn modelId="{2053F1A4-811A-DF4E-9541-3A2F5D65E78B}" type="presOf" srcId="{90689503-0604-BF4F-97D6-6285E4BA6BE5}" destId="{FF0E145E-D7FF-EC42-8F21-243A35618805}" srcOrd="1" destOrd="0" presId="urn:microsoft.com/office/officeart/2005/8/layout/bList2"/>
    <dgm:cxn modelId="{32A653AE-AC6A-ED47-AF82-5E5DB836DE31}" type="presOf" srcId="{50BAC173-1B4F-2C44-BB68-9F4748B62B42}" destId="{689B1F27-8816-E24B-8DFC-6DECCA6B63C8}" srcOrd="0" destOrd="0" presId="urn:microsoft.com/office/officeart/2005/8/layout/bList2"/>
    <dgm:cxn modelId="{328A4DB2-E06B-0F45-9CD8-FF926932A8CE}" srcId="{0705BA1C-2AF7-8541-A01E-6227FDD2DF7D}" destId="{1A8A7618-B96E-F245-B6E2-849F9FDBA539}" srcOrd="0" destOrd="0" parTransId="{97A2D0FA-3291-244B-BEFF-5E79D40CEA28}" sibTransId="{4CBF1144-625F-E14B-962F-22832C9E12C1}"/>
    <dgm:cxn modelId="{817CD2B3-2D05-7842-AD33-5466F0AF1E8C}" srcId="{50BAC173-1B4F-2C44-BB68-9F4748B62B42}" destId="{0705BA1C-2AF7-8541-A01E-6227FDD2DF7D}" srcOrd="0" destOrd="0" parTransId="{3651B7D6-0A72-4148-9B4B-2951CB7FCA5A}" sibTransId="{EC536195-0592-C242-AE49-C68EBC3A4B29}"/>
    <dgm:cxn modelId="{0234CBD2-5D36-6D41-AD16-9E55B9FD30E8}" type="presOf" srcId="{7220C10B-6B4E-3741-8922-A1C72D9852FD}" destId="{E91D1C0A-A2A3-5948-A0D3-1459F6D8AAAF}" srcOrd="0" destOrd="0" presId="urn:microsoft.com/office/officeart/2005/8/layout/bList2"/>
    <dgm:cxn modelId="{4F45A9DA-A762-7D49-A6C4-50DD448609F5}" srcId="{50BAC173-1B4F-2C44-BB68-9F4748B62B42}" destId="{7220C10B-6B4E-3741-8922-A1C72D9852FD}" srcOrd="1" destOrd="0" parTransId="{EFB3355B-8C60-B245-B725-9690EC683886}" sibTransId="{17FF772F-6DFD-374A-9D8D-8F8EE1D97BBC}"/>
    <dgm:cxn modelId="{531801FC-2E94-D64D-A174-32A9F5AFB821}" type="presOf" srcId="{EC536195-0592-C242-AE49-C68EBC3A4B29}" destId="{471F7EBF-F486-9D43-AF21-3C4D16DF1ABF}" srcOrd="0" destOrd="0" presId="urn:microsoft.com/office/officeart/2005/8/layout/bList2"/>
    <dgm:cxn modelId="{BEDD397E-91C2-FB4A-8F0E-9EA02AC19F3C}" type="presParOf" srcId="{689B1F27-8816-E24B-8DFC-6DECCA6B63C8}" destId="{126D9056-9EB3-0441-B6A6-D1D440302996}" srcOrd="0" destOrd="0" presId="urn:microsoft.com/office/officeart/2005/8/layout/bList2"/>
    <dgm:cxn modelId="{1CB5095F-3F15-BD44-9B43-F3B3CB99433A}" type="presParOf" srcId="{126D9056-9EB3-0441-B6A6-D1D440302996}" destId="{3E21A532-E0E3-7443-8D62-CCABBE0E581D}" srcOrd="0" destOrd="0" presId="urn:microsoft.com/office/officeart/2005/8/layout/bList2"/>
    <dgm:cxn modelId="{C17A5F1C-2DC6-5D49-A40C-7B4930DFDBD2}" type="presParOf" srcId="{126D9056-9EB3-0441-B6A6-D1D440302996}" destId="{2B7C5835-1BE0-1D40-9E69-ED1334248726}" srcOrd="1" destOrd="0" presId="urn:microsoft.com/office/officeart/2005/8/layout/bList2"/>
    <dgm:cxn modelId="{6559CF33-4322-6341-8789-C1C3A57C247F}" type="presParOf" srcId="{126D9056-9EB3-0441-B6A6-D1D440302996}" destId="{EB3A8CEA-9442-2B43-B733-E0670F5875A4}" srcOrd="2" destOrd="0" presId="urn:microsoft.com/office/officeart/2005/8/layout/bList2"/>
    <dgm:cxn modelId="{6559F290-1176-674B-BB11-0E9EC7D47058}" type="presParOf" srcId="{126D9056-9EB3-0441-B6A6-D1D440302996}" destId="{D58C06B5-EB78-A84F-B331-684A178FBF82}" srcOrd="3" destOrd="0" presId="urn:microsoft.com/office/officeart/2005/8/layout/bList2"/>
    <dgm:cxn modelId="{36D00B16-5F1A-344E-AEB7-A1E598B6E0C4}" type="presParOf" srcId="{689B1F27-8816-E24B-8DFC-6DECCA6B63C8}" destId="{471F7EBF-F486-9D43-AF21-3C4D16DF1ABF}" srcOrd="1" destOrd="0" presId="urn:microsoft.com/office/officeart/2005/8/layout/bList2"/>
    <dgm:cxn modelId="{AF9F2F8C-0992-7143-A76F-1C8736DC09C9}" type="presParOf" srcId="{689B1F27-8816-E24B-8DFC-6DECCA6B63C8}" destId="{FF599E15-6A33-6E40-8A54-439C653D77C8}" srcOrd="2" destOrd="0" presId="urn:microsoft.com/office/officeart/2005/8/layout/bList2"/>
    <dgm:cxn modelId="{594F82D3-B5F8-6D45-962E-D4569899FAB5}" type="presParOf" srcId="{FF599E15-6A33-6E40-8A54-439C653D77C8}" destId="{0C28BE13-2232-724E-A3E8-9263F53CCCA6}" srcOrd="0" destOrd="0" presId="urn:microsoft.com/office/officeart/2005/8/layout/bList2"/>
    <dgm:cxn modelId="{F2B2FD70-65BA-E849-9679-A805BD61EEC9}" type="presParOf" srcId="{FF599E15-6A33-6E40-8A54-439C653D77C8}" destId="{E91D1C0A-A2A3-5948-A0D3-1459F6D8AAAF}" srcOrd="1" destOrd="0" presId="urn:microsoft.com/office/officeart/2005/8/layout/bList2"/>
    <dgm:cxn modelId="{4BDF8DE8-CF17-3244-83B8-0AB326CF6A55}" type="presParOf" srcId="{FF599E15-6A33-6E40-8A54-439C653D77C8}" destId="{34F79591-52F6-574C-B94B-6B555D8D7F8F}" srcOrd="2" destOrd="0" presId="urn:microsoft.com/office/officeart/2005/8/layout/bList2"/>
    <dgm:cxn modelId="{A072B85C-7D1D-2D4D-A777-6FBC20868E03}" type="presParOf" srcId="{FF599E15-6A33-6E40-8A54-439C653D77C8}" destId="{4B051F8A-6B88-4C49-8EB7-3F24E2015708}" srcOrd="3" destOrd="0" presId="urn:microsoft.com/office/officeart/2005/8/layout/bList2"/>
    <dgm:cxn modelId="{F5C9184C-EBE9-1645-9809-C8FA1B10197A}" type="presParOf" srcId="{689B1F27-8816-E24B-8DFC-6DECCA6B63C8}" destId="{B8E1FE25-BC4D-ED47-9260-56520DF1A03E}" srcOrd="3" destOrd="0" presId="urn:microsoft.com/office/officeart/2005/8/layout/bList2"/>
    <dgm:cxn modelId="{C666B939-3AC0-4649-BBFF-A4699D77A921}" type="presParOf" srcId="{689B1F27-8816-E24B-8DFC-6DECCA6B63C8}" destId="{4B6D3113-D4D4-5140-8ED9-3218436FCBC0}" srcOrd="4" destOrd="0" presId="urn:microsoft.com/office/officeart/2005/8/layout/bList2"/>
    <dgm:cxn modelId="{1DAEEB1A-2038-B34F-968B-6C9438F6E3F3}" type="presParOf" srcId="{4B6D3113-D4D4-5140-8ED9-3218436FCBC0}" destId="{A34464B7-373A-314B-922D-BE61551A8741}" srcOrd="0" destOrd="0" presId="urn:microsoft.com/office/officeart/2005/8/layout/bList2"/>
    <dgm:cxn modelId="{6C720FDE-03E3-C847-8DD2-F35507C84F86}" type="presParOf" srcId="{4B6D3113-D4D4-5140-8ED9-3218436FCBC0}" destId="{3F9F8D1E-D71B-B049-A29B-8C0F361E39A8}" srcOrd="1" destOrd="0" presId="urn:microsoft.com/office/officeart/2005/8/layout/bList2"/>
    <dgm:cxn modelId="{5E2A41A1-49D5-D342-8EDA-E16A1F636F17}" type="presParOf" srcId="{4B6D3113-D4D4-5140-8ED9-3218436FCBC0}" destId="{FF0E145E-D7FF-EC42-8F21-243A35618805}" srcOrd="2" destOrd="0" presId="urn:microsoft.com/office/officeart/2005/8/layout/bList2"/>
    <dgm:cxn modelId="{CB798399-A209-CE4D-93F1-15949ED121C4}" type="presParOf" srcId="{4B6D3113-D4D4-5140-8ED9-3218436FCBC0}" destId="{3044EDB7-BBEB-834D-B96A-A349FA126A84}"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00432-8D4F-C54D-8C4C-20E7D56BC299}">
      <dsp:nvSpPr>
        <dsp:cNvPr id="0" name=""/>
        <dsp:cNvSpPr/>
      </dsp:nvSpPr>
      <dsp:spPr>
        <a:xfrm>
          <a:off x="-5517488" y="-844862"/>
          <a:ext cx="6570323" cy="6570323"/>
        </a:xfrm>
        <a:prstGeom prst="blockArc">
          <a:avLst>
            <a:gd name="adj1" fmla="val 18900000"/>
            <a:gd name="adj2" fmla="val 2700000"/>
            <a:gd name="adj3" fmla="val 32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31B8E-EBC4-FA44-AB19-A664EDEEC49B}">
      <dsp:nvSpPr>
        <dsp:cNvPr id="0" name=""/>
        <dsp:cNvSpPr/>
      </dsp:nvSpPr>
      <dsp:spPr>
        <a:xfrm>
          <a:off x="677427" y="488059"/>
          <a:ext cx="9770820" cy="97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95" tIns="48260" rIns="48260" bIns="48260" numCol="1" spcCol="1270" anchor="t" anchorCtr="0">
          <a:noAutofit/>
        </a:bodyPr>
        <a:lstStyle/>
        <a:p>
          <a:pPr marL="0" lvl="0" indent="0" algn="l" defTabSz="844550">
            <a:lnSpc>
              <a:spcPct val="90000"/>
            </a:lnSpc>
            <a:spcBef>
              <a:spcPct val="0"/>
            </a:spcBef>
            <a:spcAft>
              <a:spcPct val="35000"/>
            </a:spcAft>
            <a:buNone/>
          </a:pPr>
          <a:r>
            <a:rPr lang="en-US" sz="1900" kern="1200" dirty="0"/>
            <a:t>Risk Exposure</a:t>
          </a:r>
        </a:p>
        <a:p>
          <a:pPr marL="114300" lvl="1" indent="-114300" algn="l" defTabSz="666750">
            <a:lnSpc>
              <a:spcPct val="90000"/>
            </a:lnSpc>
            <a:spcBef>
              <a:spcPct val="0"/>
            </a:spcBef>
            <a:spcAft>
              <a:spcPct val="15000"/>
            </a:spcAft>
            <a:buChar char="•"/>
          </a:pPr>
          <a:r>
            <a:rPr lang="en-US" sz="1500" kern="1200" dirty="0"/>
            <a:t>Social connections are a proxy for travel</a:t>
          </a:r>
        </a:p>
        <a:p>
          <a:pPr marL="114300" lvl="1" indent="-114300" algn="l" defTabSz="666750">
            <a:lnSpc>
              <a:spcPct val="90000"/>
            </a:lnSpc>
            <a:spcBef>
              <a:spcPct val="0"/>
            </a:spcBef>
            <a:spcAft>
              <a:spcPct val="15000"/>
            </a:spcAft>
            <a:buChar char="•"/>
          </a:pPr>
          <a:r>
            <a:rPr lang="en-US" sz="1500" kern="1200" dirty="0"/>
            <a:t>More travel </a:t>
          </a:r>
          <a:r>
            <a:rPr lang="en-US" sz="1500" kern="1200" dirty="0">
              <a:sym typeface="Wingdings" pitchFamily="2" charset="2"/>
            </a:rPr>
            <a:t> higher risk  more social distancing when asked to</a:t>
          </a:r>
          <a:endParaRPr lang="en-US" sz="1500" kern="1200" dirty="0"/>
        </a:p>
      </dsp:txBody>
      <dsp:txXfrm>
        <a:off x="677427" y="488059"/>
        <a:ext cx="9770820" cy="976119"/>
      </dsp:txXfrm>
    </dsp:sp>
    <dsp:sp modelId="{649141E1-FF54-044E-80EF-C626DD7246B5}">
      <dsp:nvSpPr>
        <dsp:cNvPr id="0" name=""/>
        <dsp:cNvSpPr/>
      </dsp:nvSpPr>
      <dsp:spPr>
        <a:xfrm>
          <a:off x="67352" y="366044"/>
          <a:ext cx="1220149" cy="12201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33C23-E7B9-0A4C-B4E1-B1D4E134B415}">
      <dsp:nvSpPr>
        <dsp:cNvPr id="0" name=""/>
        <dsp:cNvSpPr/>
      </dsp:nvSpPr>
      <dsp:spPr>
        <a:xfrm>
          <a:off x="1032246" y="1952239"/>
          <a:ext cx="9416001" cy="97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95" tIns="48260" rIns="48260" bIns="48260" numCol="1" spcCol="1270" anchor="t" anchorCtr="0">
          <a:noAutofit/>
        </a:bodyPr>
        <a:lstStyle/>
        <a:p>
          <a:pPr marL="0" lvl="0" indent="0" algn="l" defTabSz="844550">
            <a:lnSpc>
              <a:spcPct val="90000"/>
            </a:lnSpc>
            <a:spcBef>
              <a:spcPct val="0"/>
            </a:spcBef>
            <a:spcAft>
              <a:spcPct val="35000"/>
            </a:spcAft>
            <a:buNone/>
          </a:pPr>
          <a:r>
            <a:rPr lang="en-US" sz="1900" kern="1200" dirty="0"/>
            <a:t>Biased Beliefs</a:t>
          </a:r>
        </a:p>
        <a:p>
          <a:pPr marL="114300" lvl="1" indent="-114300" algn="l" defTabSz="666750">
            <a:lnSpc>
              <a:spcPct val="90000"/>
            </a:lnSpc>
            <a:spcBef>
              <a:spcPct val="0"/>
            </a:spcBef>
            <a:spcAft>
              <a:spcPct val="15000"/>
            </a:spcAft>
            <a:buChar char="•"/>
          </a:pPr>
          <a:r>
            <a:rPr lang="en-US" sz="1500" kern="1200" dirty="0"/>
            <a:t>Homophily (e.g. political leanings), </a:t>
          </a:r>
          <a:r>
            <a:rPr lang="en-US" sz="1500" kern="1200" dirty="0" err="1"/>
            <a:t>assortive</a:t>
          </a:r>
          <a:r>
            <a:rPr lang="en-US" sz="1500" kern="1200" dirty="0"/>
            <a:t> matching among social connections</a:t>
          </a:r>
        </a:p>
        <a:p>
          <a:pPr marL="114300" lvl="1" indent="-114300" algn="l" defTabSz="666750">
            <a:lnSpc>
              <a:spcPct val="90000"/>
            </a:lnSpc>
            <a:spcBef>
              <a:spcPct val="0"/>
            </a:spcBef>
            <a:spcAft>
              <a:spcPct val="15000"/>
            </a:spcAft>
            <a:buChar char="•"/>
          </a:pPr>
          <a:r>
            <a:rPr lang="en-US" sz="1500" kern="1200" dirty="0"/>
            <a:t>So maybe don’t believe foreigners in your social network </a:t>
          </a:r>
          <a:r>
            <a:rPr lang="en-US" sz="1500" kern="1200" dirty="0">
              <a:sym typeface="Wingdings" pitchFamily="2" charset="2"/>
            </a:rPr>
            <a:t> less social distancing when asked to</a:t>
          </a:r>
          <a:endParaRPr lang="en-US" sz="1500" kern="1200" dirty="0"/>
        </a:p>
      </dsp:txBody>
      <dsp:txXfrm>
        <a:off x="1032246" y="1952239"/>
        <a:ext cx="9416001" cy="976119"/>
      </dsp:txXfrm>
    </dsp:sp>
    <dsp:sp modelId="{5D0A5ED3-8E6D-CB47-9D31-6C4EBA266185}">
      <dsp:nvSpPr>
        <dsp:cNvPr id="0" name=""/>
        <dsp:cNvSpPr/>
      </dsp:nvSpPr>
      <dsp:spPr>
        <a:xfrm>
          <a:off x="422171" y="1830224"/>
          <a:ext cx="1220149" cy="12201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D76227-34CC-784B-B941-9913BE7AFDD0}">
      <dsp:nvSpPr>
        <dsp:cNvPr id="0" name=""/>
        <dsp:cNvSpPr/>
      </dsp:nvSpPr>
      <dsp:spPr>
        <a:xfrm>
          <a:off x="677427" y="3416418"/>
          <a:ext cx="9770820" cy="9761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95" tIns="48260" rIns="48260" bIns="48260" numCol="1" spcCol="1270" anchor="t" anchorCtr="0">
          <a:noAutofit/>
        </a:bodyPr>
        <a:lstStyle/>
        <a:p>
          <a:pPr marL="0" lvl="0" indent="0" algn="l" defTabSz="844550">
            <a:lnSpc>
              <a:spcPct val="90000"/>
            </a:lnSpc>
            <a:spcBef>
              <a:spcPct val="0"/>
            </a:spcBef>
            <a:spcAft>
              <a:spcPct val="35000"/>
            </a:spcAft>
            <a:buNone/>
          </a:pPr>
          <a:r>
            <a:rPr lang="en-US" sz="1900" kern="1200" dirty="0"/>
            <a:t>Information Flow</a:t>
          </a:r>
        </a:p>
        <a:p>
          <a:pPr marL="114300" lvl="1" indent="-114300" algn="l" defTabSz="666750">
            <a:lnSpc>
              <a:spcPct val="90000"/>
            </a:lnSpc>
            <a:spcBef>
              <a:spcPct val="0"/>
            </a:spcBef>
            <a:spcAft>
              <a:spcPct val="15000"/>
            </a:spcAft>
            <a:buChar char="•"/>
          </a:pPr>
          <a:r>
            <a:rPr lang="en-US" sz="1500" kern="1200" dirty="0"/>
            <a:t>International friends share experiences from Italy and China</a:t>
          </a:r>
        </a:p>
        <a:p>
          <a:pPr marL="114300" lvl="1" indent="-114300" algn="l" defTabSz="666750">
            <a:lnSpc>
              <a:spcPct val="90000"/>
            </a:lnSpc>
            <a:spcBef>
              <a:spcPct val="0"/>
            </a:spcBef>
            <a:spcAft>
              <a:spcPct val="15000"/>
            </a:spcAft>
            <a:buChar char="•"/>
          </a:pPr>
          <a:r>
            <a:rPr lang="en-US" sz="1500" kern="1200" dirty="0"/>
            <a:t>Get more relevant information from people you “like” that can breaks the echo chamber of misinformation</a:t>
          </a:r>
        </a:p>
      </dsp:txBody>
      <dsp:txXfrm>
        <a:off x="677427" y="3416418"/>
        <a:ext cx="9770820" cy="976119"/>
      </dsp:txXfrm>
    </dsp:sp>
    <dsp:sp modelId="{98493848-D8FF-A141-B9C8-A35E2473DFBD}">
      <dsp:nvSpPr>
        <dsp:cNvPr id="0" name=""/>
        <dsp:cNvSpPr/>
      </dsp:nvSpPr>
      <dsp:spPr>
        <a:xfrm>
          <a:off x="67352" y="3294403"/>
          <a:ext cx="1220149" cy="12201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1A532-E0E3-7443-8D62-CCABBE0E581D}">
      <dsp:nvSpPr>
        <dsp:cNvPr id="0" name=""/>
        <dsp:cNvSpPr/>
      </dsp:nvSpPr>
      <dsp:spPr>
        <a:xfrm>
          <a:off x="7107"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52400" rIns="50800" bIns="50800" numCol="1" spcCol="1270" anchor="t" anchorCtr="0">
          <a:noAutofit/>
        </a:bodyPr>
        <a:lstStyle/>
        <a:p>
          <a:pPr marL="285750" lvl="1" indent="-285750" algn="ctr" defTabSz="1778000">
            <a:lnSpc>
              <a:spcPct val="90000"/>
            </a:lnSpc>
            <a:spcBef>
              <a:spcPct val="0"/>
            </a:spcBef>
            <a:spcAft>
              <a:spcPct val="15000"/>
            </a:spcAft>
            <a:buNone/>
          </a:pPr>
          <a:r>
            <a:rPr lang="en-US" sz="4000" kern="1200" dirty="0"/>
            <a:t>Social Connections</a:t>
          </a:r>
        </a:p>
      </dsp:txBody>
      <dsp:txXfrm>
        <a:off x="60799" y="468165"/>
        <a:ext cx="2962333" cy="2237787"/>
      </dsp:txXfrm>
    </dsp:sp>
    <dsp:sp modelId="{EB3A8CEA-9442-2B43-B733-E0670F5875A4}">
      <dsp:nvSpPr>
        <dsp:cNvPr id="0" name=""/>
        <dsp:cNvSpPr/>
      </dsp:nvSpPr>
      <dsp:spPr>
        <a:xfrm>
          <a:off x="7107" y="2705952"/>
          <a:ext cx="3069717" cy="9853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kern="1200" dirty="0"/>
            <a:t>Facebook</a:t>
          </a:r>
        </a:p>
      </dsp:txBody>
      <dsp:txXfrm>
        <a:off x="7107" y="2705952"/>
        <a:ext cx="2161772" cy="985335"/>
      </dsp:txXfrm>
    </dsp:sp>
    <dsp:sp modelId="{D58C06B5-EB78-A84F-B331-684A178FBF82}">
      <dsp:nvSpPr>
        <dsp:cNvPr id="0" name=""/>
        <dsp:cNvSpPr/>
      </dsp:nvSpPr>
      <dsp:spPr>
        <a:xfrm>
          <a:off x="2255717" y="2862463"/>
          <a:ext cx="1074401" cy="1074401"/>
        </a:xfrm>
        <a:prstGeom prst="ellipse">
          <a:avLst/>
        </a:prstGeom>
        <a:blipFill>
          <a:blip xmlns:r="http://schemas.openxmlformats.org/officeDocument/2006/relationships" r:embed="rId1"/>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28BE13-2232-724E-A3E8-9263F53CCCA6}">
      <dsp:nvSpPr>
        <dsp:cNvPr id="0" name=""/>
        <dsp:cNvSpPr/>
      </dsp:nvSpPr>
      <dsp:spPr>
        <a:xfrm>
          <a:off x="3596294"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60020" rIns="53340" bIns="53340" numCol="1" spcCol="1270" anchor="t" anchorCtr="0">
          <a:noAutofit/>
        </a:bodyPr>
        <a:lstStyle/>
        <a:p>
          <a:pPr marL="285750" lvl="1" indent="-285750" algn="ctr" defTabSz="1866900">
            <a:lnSpc>
              <a:spcPct val="90000"/>
            </a:lnSpc>
            <a:spcBef>
              <a:spcPct val="0"/>
            </a:spcBef>
            <a:spcAft>
              <a:spcPct val="15000"/>
            </a:spcAft>
            <a:buNone/>
          </a:pPr>
          <a:r>
            <a:rPr lang="en-US" sz="4200" kern="1200" dirty="0"/>
            <a:t>Social Distancing</a:t>
          </a:r>
        </a:p>
      </dsp:txBody>
      <dsp:txXfrm>
        <a:off x="3649986" y="468165"/>
        <a:ext cx="2962333" cy="2237787"/>
      </dsp:txXfrm>
    </dsp:sp>
    <dsp:sp modelId="{34F79591-52F6-574C-B94B-6B555D8D7F8F}">
      <dsp:nvSpPr>
        <dsp:cNvPr id="0" name=""/>
        <dsp:cNvSpPr/>
      </dsp:nvSpPr>
      <dsp:spPr>
        <a:xfrm>
          <a:off x="3596294" y="2705952"/>
          <a:ext cx="3069717" cy="9853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kern="1200" dirty="0" err="1"/>
            <a:t>SafeGraph</a:t>
          </a:r>
          <a:endParaRPr lang="en-US" sz="2700" kern="1200" dirty="0"/>
        </a:p>
      </dsp:txBody>
      <dsp:txXfrm>
        <a:off x="3596294" y="2705952"/>
        <a:ext cx="2161772" cy="985335"/>
      </dsp:txXfrm>
    </dsp:sp>
    <dsp:sp modelId="{4B051F8A-6B88-4C49-8EB7-3F24E2015708}">
      <dsp:nvSpPr>
        <dsp:cNvPr id="0" name=""/>
        <dsp:cNvSpPr/>
      </dsp:nvSpPr>
      <dsp:spPr>
        <a:xfrm>
          <a:off x="5844904" y="2862463"/>
          <a:ext cx="1074401" cy="1074401"/>
        </a:xfrm>
        <a:prstGeom prst="ellipse">
          <a:avLst/>
        </a:prstGeom>
        <a:blipFill>
          <a:blip xmlns:r="http://schemas.openxmlformats.org/officeDocument/2006/relationships" r:embed="rId2"/>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4464B7-373A-314B-922D-BE61551A8741}">
      <dsp:nvSpPr>
        <dsp:cNvPr id="0" name=""/>
        <dsp:cNvSpPr/>
      </dsp:nvSpPr>
      <dsp:spPr>
        <a:xfrm>
          <a:off x="7185481"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60020" rIns="53340" bIns="53340" numCol="1" spcCol="1270" anchor="t" anchorCtr="0">
          <a:noAutofit/>
        </a:bodyPr>
        <a:lstStyle/>
        <a:p>
          <a:pPr marL="285750" lvl="1" indent="-285750" algn="ctr" defTabSz="1866900">
            <a:lnSpc>
              <a:spcPct val="90000"/>
            </a:lnSpc>
            <a:spcBef>
              <a:spcPct val="0"/>
            </a:spcBef>
            <a:spcAft>
              <a:spcPct val="15000"/>
            </a:spcAft>
            <a:buNone/>
          </a:pPr>
          <a:r>
            <a:rPr lang="en-US" sz="4200" kern="1200" dirty="0"/>
            <a:t>Mobility Restrictions</a:t>
          </a:r>
        </a:p>
      </dsp:txBody>
      <dsp:txXfrm>
        <a:off x="7239173" y="468165"/>
        <a:ext cx="2962333" cy="2237787"/>
      </dsp:txXfrm>
    </dsp:sp>
    <dsp:sp modelId="{FF0E145E-D7FF-EC42-8F21-243A35618805}">
      <dsp:nvSpPr>
        <dsp:cNvPr id="0" name=""/>
        <dsp:cNvSpPr/>
      </dsp:nvSpPr>
      <dsp:spPr>
        <a:xfrm>
          <a:off x="7185481" y="2705952"/>
          <a:ext cx="3069717" cy="9853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kern="1200" dirty="0"/>
            <a:t>Crowdsourced (Stanford)</a:t>
          </a:r>
        </a:p>
      </dsp:txBody>
      <dsp:txXfrm>
        <a:off x="7185481" y="2705952"/>
        <a:ext cx="2161772" cy="985335"/>
      </dsp:txXfrm>
    </dsp:sp>
    <dsp:sp modelId="{3044EDB7-BBEB-834D-B96A-A349FA126A84}">
      <dsp:nvSpPr>
        <dsp:cNvPr id="0" name=""/>
        <dsp:cNvSpPr/>
      </dsp:nvSpPr>
      <dsp:spPr>
        <a:xfrm>
          <a:off x="9434091" y="2862463"/>
          <a:ext cx="1074401" cy="1074401"/>
        </a:xfrm>
        <a:prstGeom prst="ellipse">
          <a:avLst/>
        </a:prstGeom>
        <a:blipFill>
          <a:blip xmlns:r="http://schemas.openxmlformats.org/officeDocument/2006/relationships" r:embed="rId3"/>
          <a:srcRect/>
          <a:stretch>
            <a:fillRect l="-16000" r="-16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26FBD-EB6C-F541-8D08-F8CEB35780E4}" type="datetimeFigureOut">
              <a:rPr lang="en-US" smtClean="0"/>
              <a:t>4/24/20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16C4A-E3C0-9A46-926C-C95952E9D095}" type="slidenum">
              <a:rPr lang="en-US" smtClean="0"/>
              <a:t>‹#›</a:t>
            </a:fld>
            <a:endParaRPr lang="en-US"/>
          </a:p>
        </p:txBody>
      </p:sp>
    </p:spTree>
    <p:extLst>
      <p:ext uri="{BB962C8B-B14F-4D97-AF65-F5344CB8AC3E}">
        <p14:creationId xmlns:p14="http://schemas.microsoft.com/office/powerpoint/2010/main" val="275474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16C4A-E3C0-9A46-926C-C95952E9D095}" type="slidenum">
              <a:rPr lang="en-US" smtClean="0"/>
              <a:t>4</a:t>
            </a:fld>
            <a:endParaRPr lang="en-US"/>
          </a:p>
        </p:txBody>
      </p:sp>
    </p:spTree>
    <p:extLst>
      <p:ext uri="{BB962C8B-B14F-4D97-AF65-F5344CB8AC3E}">
        <p14:creationId xmlns:p14="http://schemas.microsoft.com/office/powerpoint/2010/main" val="224677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Bailey, Cao, </a:t>
            </a:r>
            <a:r>
              <a:rPr lang="en-US" dirty="0" err="1"/>
              <a:t>Kuchler</a:t>
            </a:r>
            <a:r>
              <a:rPr lang="en-US" dirty="0"/>
              <a:t>, </a:t>
            </a:r>
            <a:r>
              <a:rPr lang="en-US" dirty="0" err="1"/>
              <a:t>Stroebel</a:t>
            </a:r>
            <a:r>
              <a:rPr lang="en-US" dirty="0"/>
              <a:t> 2018, JPE. </a:t>
            </a:r>
          </a:p>
        </p:txBody>
      </p:sp>
      <p:sp>
        <p:nvSpPr>
          <p:cNvPr id="4" name="Slide Number Placeholder 3"/>
          <p:cNvSpPr>
            <a:spLocks noGrp="1"/>
          </p:cNvSpPr>
          <p:nvPr>
            <p:ph type="sldNum" sz="quarter" idx="5"/>
          </p:nvPr>
        </p:nvSpPr>
        <p:spPr/>
        <p:txBody>
          <a:bodyPr/>
          <a:lstStyle/>
          <a:p>
            <a:fld id="{14216C4A-E3C0-9A46-926C-C95952E9D095}" type="slidenum">
              <a:rPr lang="en-US" smtClean="0"/>
              <a:t>5</a:t>
            </a:fld>
            <a:endParaRPr lang="en-US"/>
          </a:p>
        </p:txBody>
      </p:sp>
    </p:spTree>
    <p:extLst>
      <p:ext uri="{BB962C8B-B14F-4D97-AF65-F5344CB8AC3E}">
        <p14:creationId xmlns:p14="http://schemas.microsoft.com/office/powerpoint/2010/main" val="109969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Magnitude: 105% increase in compliance for republicans and 85% increase for </a:t>
            </a:r>
            <a:r>
              <a:rPr lang="en-US" dirty="0" err="1"/>
              <a:t>dems.</a:t>
            </a:r>
            <a:r>
              <a:rPr lang="en-US" dirty="0"/>
              <a:t> </a:t>
            </a:r>
          </a:p>
        </p:txBody>
      </p:sp>
      <p:sp>
        <p:nvSpPr>
          <p:cNvPr id="4" name="Slide Number Placeholder 3"/>
          <p:cNvSpPr>
            <a:spLocks noGrp="1"/>
          </p:cNvSpPr>
          <p:nvPr>
            <p:ph type="sldNum" sz="quarter" idx="5"/>
          </p:nvPr>
        </p:nvSpPr>
        <p:spPr/>
        <p:txBody>
          <a:bodyPr/>
          <a:lstStyle/>
          <a:p>
            <a:fld id="{14216C4A-E3C0-9A46-926C-C95952E9D095}" type="slidenum">
              <a:rPr lang="en-US" smtClean="0"/>
              <a:t>19</a:t>
            </a:fld>
            <a:endParaRPr lang="en-US"/>
          </a:p>
        </p:txBody>
      </p:sp>
    </p:spTree>
    <p:extLst>
      <p:ext uri="{BB962C8B-B14F-4D97-AF65-F5344CB8AC3E}">
        <p14:creationId xmlns:p14="http://schemas.microsoft.com/office/powerpoint/2010/main" val="416972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 loosely based on geographical distance. </a:t>
            </a:r>
          </a:p>
        </p:txBody>
      </p:sp>
      <p:sp>
        <p:nvSpPr>
          <p:cNvPr id="4" name="Slide Number Placeholder 3"/>
          <p:cNvSpPr>
            <a:spLocks noGrp="1"/>
          </p:cNvSpPr>
          <p:nvPr>
            <p:ph type="sldNum" sz="quarter" idx="5"/>
          </p:nvPr>
        </p:nvSpPr>
        <p:spPr/>
        <p:txBody>
          <a:bodyPr/>
          <a:lstStyle/>
          <a:p>
            <a:fld id="{14216C4A-E3C0-9A46-926C-C95952E9D095}" type="slidenum">
              <a:rPr lang="en-US" smtClean="0"/>
              <a:t>20</a:t>
            </a:fld>
            <a:endParaRPr lang="en-US"/>
          </a:p>
        </p:txBody>
      </p:sp>
    </p:spTree>
    <p:extLst>
      <p:ext uri="{BB962C8B-B14F-4D97-AF65-F5344CB8AC3E}">
        <p14:creationId xmlns:p14="http://schemas.microsoft.com/office/powerpoint/2010/main" val="198134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 loosely based on geographical distance. </a:t>
            </a:r>
          </a:p>
        </p:txBody>
      </p:sp>
      <p:sp>
        <p:nvSpPr>
          <p:cNvPr id="4" name="Slide Number Placeholder 3"/>
          <p:cNvSpPr>
            <a:spLocks noGrp="1"/>
          </p:cNvSpPr>
          <p:nvPr>
            <p:ph type="sldNum" sz="quarter" idx="5"/>
          </p:nvPr>
        </p:nvSpPr>
        <p:spPr/>
        <p:txBody>
          <a:bodyPr/>
          <a:lstStyle/>
          <a:p>
            <a:fld id="{14216C4A-E3C0-9A46-926C-C95952E9D095}" type="slidenum">
              <a:rPr lang="en-US" smtClean="0"/>
              <a:t>21</a:t>
            </a:fld>
            <a:endParaRPr lang="en-US"/>
          </a:p>
        </p:txBody>
      </p:sp>
    </p:spTree>
    <p:extLst>
      <p:ext uri="{BB962C8B-B14F-4D97-AF65-F5344CB8AC3E}">
        <p14:creationId xmlns:p14="http://schemas.microsoft.com/office/powerpoint/2010/main" val="3330582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660D-96B6-9C44-AB7A-56975CDFC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6DC65-070D-7C4D-AB35-692E97530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498E99-AA8F-A347-BEE2-EC25FAAB8228}"/>
              </a:ext>
            </a:extLst>
          </p:cNvPr>
          <p:cNvSpPr>
            <a:spLocks noGrp="1"/>
          </p:cNvSpPr>
          <p:nvPr>
            <p:ph type="dt" sz="half" idx="10"/>
          </p:nvPr>
        </p:nvSpPr>
        <p:spPr/>
        <p:txBody>
          <a:bodyPr/>
          <a:lstStyle/>
          <a:p>
            <a:fld id="{E93C4C40-A833-2B42-95B3-20F87204001B}" type="datetime1">
              <a:rPr lang="en-SG" smtClean="0"/>
              <a:t>24/4/20</a:t>
            </a:fld>
            <a:endParaRPr lang="en-US"/>
          </a:p>
        </p:txBody>
      </p:sp>
      <p:sp>
        <p:nvSpPr>
          <p:cNvPr id="5" name="Footer Placeholder 4">
            <a:extLst>
              <a:ext uri="{FF2B5EF4-FFF2-40B4-BE49-F238E27FC236}">
                <a16:creationId xmlns:a16="http://schemas.microsoft.com/office/drawing/2014/main" id="{BF2944A5-AD49-4E49-8E4E-630418931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FEE77-E1D0-4F41-9E70-14392FD73A98}"/>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276152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D8B7-CE5C-794D-9DDB-CE2ADA4B43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321FE2-3549-5C43-BC18-54BDA11FDB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D393D-9B15-504D-BC75-4A2EBAF7D883}"/>
              </a:ext>
            </a:extLst>
          </p:cNvPr>
          <p:cNvSpPr>
            <a:spLocks noGrp="1"/>
          </p:cNvSpPr>
          <p:nvPr>
            <p:ph type="dt" sz="half" idx="10"/>
          </p:nvPr>
        </p:nvSpPr>
        <p:spPr/>
        <p:txBody>
          <a:bodyPr/>
          <a:lstStyle/>
          <a:p>
            <a:fld id="{8AC706C7-C544-5444-B488-44675C87DA83}" type="datetime1">
              <a:rPr lang="en-SG" smtClean="0"/>
              <a:t>24/4/20</a:t>
            </a:fld>
            <a:endParaRPr lang="en-US"/>
          </a:p>
        </p:txBody>
      </p:sp>
      <p:sp>
        <p:nvSpPr>
          <p:cNvPr id="5" name="Footer Placeholder 4">
            <a:extLst>
              <a:ext uri="{FF2B5EF4-FFF2-40B4-BE49-F238E27FC236}">
                <a16:creationId xmlns:a16="http://schemas.microsoft.com/office/drawing/2014/main" id="{BC38C330-73C8-EA4A-BF9D-9F6D1AF83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80F04-4D6A-C443-BC24-84DAC16F50AE}"/>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383600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48ED9-1F3A-8D40-A2B9-FE2253FF54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D6F5A3-0DA1-2F4E-B572-B7EDBABFD3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AB316-C2A3-7746-A6A9-9F2C0EBBC332}"/>
              </a:ext>
            </a:extLst>
          </p:cNvPr>
          <p:cNvSpPr>
            <a:spLocks noGrp="1"/>
          </p:cNvSpPr>
          <p:nvPr>
            <p:ph type="dt" sz="half" idx="10"/>
          </p:nvPr>
        </p:nvSpPr>
        <p:spPr/>
        <p:txBody>
          <a:bodyPr/>
          <a:lstStyle/>
          <a:p>
            <a:fld id="{F8B27307-F2DB-3B42-B1DE-5AB192BA2FC0}" type="datetime1">
              <a:rPr lang="en-SG" smtClean="0"/>
              <a:t>24/4/20</a:t>
            </a:fld>
            <a:endParaRPr lang="en-US"/>
          </a:p>
        </p:txBody>
      </p:sp>
      <p:sp>
        <p:nvSpPr>
          <p:cNvPr id="5" name="Footer Placeholder 4">
            <a:extLst>
              <a:ext uri="{FF2B5EF4-FFF2-40B4-BE49-F238E27FC236}">
                <a16:creationId xmlns:a16="http://schemas.microsoft.com/office/drawing/2014/main" id="{96A18A90-A3B9-4749-903E-A98136FA6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3FBEB-00A1-6B41-BDBF-E78754095C7B}"/>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222468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751F-6306-3A40-A385-06385FE19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D78DD-D2F2-D243-8FD1-43C95A7DD3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58163-4204-5146-8922-792A785DB022}"/>
              </a:ext>
            </a:extLst>
          </p:cNvPr>
          <p:cNvSpPr>
            <a:spLocks noGrp="1"/>
          </p:cNvSpPr>
          <p:nvPr>
            <p:ph type="dt" sz="half" idx="10"/>
          </p:nvPr>
        </p:nvSpPr>
        <p:spPr/>
        <p:txBody>
          <a:bodyPr/>
          <a:lstStyle/>
          <a:p>
            <a:fld id="{E00DD247-C3CA-EF47-ADE7-9A4AC8C9D605}" type="datetime1">
              <a:rPr lang="en-SG" smtClean="0"/>
              <a:t>24/4/20</a:t>
            </a:fld>
            <a:endParaRPr lang="en-US"/>
          </a:p>
        </p:txBody>
      </p:sp>
      <p:sp>
        <p:nvSpPr>
          <p:cNvPr id="5" name="Footer Placeholder 4">
            <a:extLst>
              <a:ext uri="{FF2B5EF4-FFF2-40B4-BE49-F238E27FC236}">
                <a16:creationId xmlns:a16="http://schemas.microsoft.com/office/drawing/2014/main" id="{9DA0ED0F-7304-694D-9730-01F5ADEA0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182C5-3919-B74D-8D1E-3C69A3A2E456}"/>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14293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BFE8-F882-B84E-9105-A45720CA3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57426F-68AD-D843-B41F-9B4EE519D9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77D9BC-9BDD-4A47-BD1D-A1D75A1EBABE}"/>
              </a:ext>
            </a:extLst>
          </p:cNvPr>
          <p:cNvSpPr>
            <a:spLocks noGrp="1"/>
          </p:cNvSpPr>
          <p:nvPr>
            <p:ph type="dt" sz="half" idx="10"/>
          </p:nvPr>
        </p:nvSpPr>
        <p:spPr/>
        <p:txBody>
          <a:bodyPr/>
          <a:lstStyle/>
          <a:p>
            <a:fld id="{DC006153-30E4-B347-B882-69136D33FD32}" type="datetime1">
              <a:rPr lang="en-SG" smtClean="0"/>
              <a:t>24/4/20</a:t>
            </a:fld>
            <a:endParaRPr lang="en-US"/>
          </a:p>
        </p:txBody>
      </p:sp>
      <p:sp>
        <p:nvSpPr>
          <p:cNvPr id="5" name="Footer Placeholder 4">
            <a:extLst>
              <a:ext uri="{FF2B5EF4-FFF2-40B4-BE49-F238E27FC236}">
                <a16:creationId xmlns:a16="http://schemas.microsoft.com/office/drawing/2014/main" id="{B261C6B3-5182-2842-A4D4-1FC62FC8F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C1C6C-3D26-0148-A15B-5200A7B3E836}"/>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1527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0359-29D3-8446-BCA2-6DF696B8F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B64CE-3A8A-D142-AC08-59676ABE79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B3F18-D0C8-EE4A-9730-FADA002AC5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4C5451-90FA-214D-A5ED-E7CAB183CC18}"/>
              </a:ext>
            </a:extLst>
          </p:cNvPr>
          <p:cNvSpPr>
            <a:spLocks noGrp="1"/>
          </p:cNvSpPr>
          <p:nvPr>
            <p:ph type="dt" sz="half" idx="10"/>
          </p:nvPr>
        </p:nvSpPr>
        <p:spPr/>
        <p:txBody>
          <a:bodyPr/>
          <a:lstStyle/>
          <a:p>
            <a:fld id="{D300B733-D6DD-4E43-9A5A-8A106140E723}" type="datetime1">
              <a:rPr lang="en-SG" smtClean="0"/>
              <a:t>24/4/20</a:t>
            </a:fld>
            <a:endParaRPr lang="en-US"/>
          </a:p>
        </p:txBody>
      </p:sp>
      <p:sp>
        <p:nvSpPr>
          <p:cNvPr id="6" name="Footer Placeholder 5">
            <a:extLst>
              <a:ext uri="{FF2B5EF4-FFF2-40B4-BE49-F238E27FC236}">
                <a16:creationId xmlns:a16="http://schemas.microsoft.com/office/drawing/2014/main" id="{F6D3D9AC-6DFF-D244-AC6E-9E2DC48D0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7645E-666F-7745-B4BA-A6CBBB886D93}"/>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61049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CD8F-4627-AD44-8DC4-D292505E1F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6F618-1CF7-5048-B819-ACFD820B6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DA7CB7-C68A-3D42-8880-AB4B106BB6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BBE28F-A64E-CF43-AF6F-D4131B2704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772DE8-5DFB-CA43-BD54-A7A76734EB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2C4662-118A-F642-964E-4ABDE20CFF9A}"/>
              </a:ext>
            </a:extLst>
          </p:cNvPr>
          <p:cNvSpPr>
            <a:spLocks noGrp="1"/>
          </p:cNvSpPr>
          <p:nvPr>
            <p:ph type="dt" sz="half" idx="10"/>
          </p:nvPr>
        </p:nvSpPr>
        <p:spPr/>
        <p:txBody>
          <a:bodyPr/>
          <a:lstStyle/>
          <a:p>
            <a:fld id="{23ED998E-EAC4-CD49-87E8-FE16BC832808}" type="datetime1">
              <a:rPr lang="en-SG" smtClean="0"/>
              <a:t>24/4/20</a:t>
            </a:fld>
            <a:endParaRPr lang="en-US"/>
          </a:p>
        </p:txBody>
      </p:sp>
      <p:sp>
        <p:nvSpPr>
          <p:cNvPr id="8" name="Footer Placeholder 7">
            <a:extLst>
              <a:ext uri="{FF2B5EF4-FFF2-40B4-BE49-F238E27FC236}">
                <a16:creationId xmlns:a16="http://schemas.microsoft.com/office/drawing/2014/main" id="{1AD7A4CF-6687-A849-9A4E-BD43EC4336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794214-DA9D-5E4B-86AE-DD73232FE2B8}"/>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416711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79BE-72AC-AF4C-9FF9-AAB99BBBC1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052FE5-7769-3442-8440-7D0DC6F78E2A}"/>
              </a:ext>
            </a:extLst>
          </p:cNvPr>
          <p:cNvSpPr>
            <a:spLocks noGrp="1"/>
          </p:cNvSpPr>
          <p:nvPr>
            <p:ph type="dt" sz="half" idx="10"/>
          </p:nvPr>
        </p:nvSpPr>
        <p:spPr/>
        <p:txBody>
          <a:bodyPr/>
          <a:lstStyle/>
          <a:p>
            <a:fld id="{171FCA00-4D27-F049-AA34-F6F8D37E3EB3}" type="datetime1">
              <a:rPr lang="en-SG" smtClean="0"/>
              <a:t>24/4/20</a:t>
            </a:fld>
            <a:endParaRPr lang="en-US"/>
          </a:p>
        </p:txBody>
      </p:sp>
      <p:sp>
        <p:nvSpPr>
          <p:cNvPr id="4" name="Footer Placeholder 3">
            <a:extLst>
              <a:ext uri="{FF2B5EF4-FFF2-40B4-BE49-F238E27FC236}">
                <a16:creationId xmlns:a16="http://schemas.microsoft.com/office/drawing/2014/main" id="{AE3C3AC4-26DD-3C46-8B1F-948A49891C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E4F8EF-6873-2A4A-82A8-9571D183629B}"/>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62879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54E17-09BC-E344-86DA-E529519B47C7}"/>
              </a:ext>
            </a:extLst>
          </p:cNvPr>
          <p:cNvSpPr>
            <a:spLocks noGrp="1"/>
          </p:cNvSpPr>
          <p:nvPr>
            <p:ph type="dt" sz="half" idx="10"/>
          </p:nvPr>
        </p:nvSpPr>
        <p:spPr/>
        <p:txBody>
          <a:bodyPr/>
          <a:lstStyle/>
          <a:p>
            <a:fld id="{00C2536D-B5F6-864C-94A9-2B77B385CD0D}" type="datetime1">
              <a:rPr lang="en-SG" smtClean="0"/>
              <a:t>24/4/20</a:t>
            </a:fld>
            <a:endParaRPr lang="en-US"/>
          </a:p>
        </p:txBody>
      </p:sp>
      <p:sp>
        <p:nvSpPr>
          <p:cNvPr id="3" name="Footer Placeholder 2">
            <a:extLst>
              <a:ext uri="{FF2B5EF4-FFF2-40B4-BE49-F238E27FC236}">
                <a16:creationId xmlns:a16="http://schemas.microsoft.com/office/drawing/2014/main" id="{ED268329-97C6-F249-9F7A-F3E64B05D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8046B1-9DA7-F545-80F3-8D3D847B3AF7}"/>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247282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EBE4-7F17-DD4A-98EC-E46C1A5E3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A43426-4299-814A-9D0F-7DA6049B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F31F-8391-5C4D-980A-1A9265009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629A1D-7386-5740-9CAC-D90436C0D813}"/>
              </a:ext>
            </a:extLst>
          </p:cNvPr>
          <p:cNvSpPr>
            <a:spLocks noGrp="1"/>
          </p:cNvSpPr>
          <p:nvPr>
            <p:ph type="dt" sz="half" idx="10"/>
          </p:nvPr>
        </p:nvSpPr>
        <p:spPr/>
        <p:txBody>
          <a:bodyPr/>
          <a:lstStyle/>
          <a:p>
            <a:fld id="{DFA02DE4-D107-0C43-935B-105F641765A0}" type="datetime1">
              <a:rPr lang="en-SG" smtClean="0"/>
              <a:t>24/4/20</a:t>
            </a:fld>
            <a:endParaRPr lang="en-US"/>
          </a:p>
        </p:txBody>
      </p:sp>
      <p:sp>
        <p:nvSpPr>
          <p:cNvPr id="6" name="Footer Placeholder 5">
            <a:extLst>
              <a:ext uri="{FF2B5EF4-FFF2-40B4-BE49-F238E27FC236}">
                <a16:creationId xmlns:a16="http://schemas.microsoft.com/office/drawing/2014/main" id="{EA3EBBDE-A452-4B41-BF76-C17188FD8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9080D-73C2-6C4C-9AFD-7F2E984E97CD}"/>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386879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1FFB-05E5-CA4F-B519-3AA3E97C5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E13A9-E623-3442-9619-FC0EAC7F4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7B8DF-662C-C140-9765-A4A4A72A6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D77A00-6DE3-CF42-B1F7-C79ADF475FB1}"/>
              </a:ext>
            </a:extLst>
          </p:cNvPr>
          <p:cNvSpPr>
            <a:spLocks noGrp="1"/>
          </p:cNvSpPr>
          <p:nvPr>
            <p:ph type="dt" sz="half" idx="10"/>
          </p:nvPr>
        </p:nvSpPr>
        <p:spPr/>
        <p:txBody>
          <a:bodyPr/>
          <a:lstStyle/>
          <a:p>
            <a:fld id="{9FF25B2C-E8D1-9E46-A4FA-77ABB7C12972}" type="datetime1">
              <a:rPr lang="en-SG" smtClean="0"/>
              <a:t>24/4/20</a:t>
            </a:fld>
            <a:endParaRPr lang="en-US"/>
          </a:p>
        </p:txBody>
      </p:sp>
      <p:sp>
        <p:nvSpPr>
          <p:cNvPr id="6" name="Footer Placeholder 5">
            <a:extLst>
              <a:ext uri="{FF2B5EF4-FFF2-40B4-BE49-F238E27FC236}">
                <a16:creationId xmlns:a16="http://schemas.microsoft.com/office/drawing/2014/main" id="{C112AAAF-01FE-6C42-80AC-EAC1D0035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F17D2-BBF3-F74D-B901-1B6B5BE70C78}"/>
              </a:ext>
            </a:extLst>
          </p:cNvPr>
          <p:cNvSpPr>
            <a:spLocks noGrp="1"/>
          </p:cNvSpPr>
          <p:nvPr>
            <p:ph type="sldNum" sz="quarter" idx="12"/>
          </p:nvPr>
        </p:nvSpPr>
        <p:spPr/>
        <p:txBody>
          <a:bodyPr/>
          <a:lstStyle/>
          <a:p>
            <a:fld id="{C4990ED3-663E-C243-A288-F9F122343307}" type="slidenum">
              <a:rPr lang="en-US" smtClean="0"/>
              <a:t>‹#›</a:t>
            </a:fld>
            <a:endParaRPr lang="en-US"/>
          </a:p>
        </p:txBody>
      </p:sp>
    </p:spTree>
    <p:extLst>
      <p:ext uri="{BB962C8B-B14F-4D97-AF65-F5344CB8AC3E}">
        <p14:creationId xmlns:p14="http://schemas.microsoft.com/office/powerpoint/2010/main" val="154123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DA776-1F12-5C4D-87F9-4F54DD5F0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4A8E442-8E64-B54E-8011-9F15BC942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E0382E-5B5E-B740-ADE8-3205CF4FD2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493E0-33CF-0A4D-8D58-1DB1272A2984}" type="datetime1">
              <a:rPr lang="en-SG" smtClean="0"/>
              <a:t>24/4/20</a:t>
            </a:fld>
            <a:endParaRPr lang="en-US"/>
          </a:p>
        </p:txBody>
      </p:sp>
      <p:sp>
        <p:nvSpPr>
          <p:cNvPr id="5" name="Footer Placeholder 4">
            <a:extLst>
              <a:ext uri="{FF2B5EF4-FFF2-40B4-BE49-F238E27FC236}">
                <a16:creationId xmlns:a16="http://schemas.microsoft.com/office/drawing/2014/main" id="{8888EE7C-CF98-5A48-BF32-8C4F7E9C4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46B75A-9B14-CE4D-86A5-066B249C80C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0ED3-663E-C243-A288-F9F122343307}" type="slidenum">
              <a:rPr lang="en-US" smtClean="0"/>
              <a:pPr/>
              <a:t>‹#›</a:t>
            </a:fld>
            <a:endParaRPr lang="en-US"/>
          </a:p>
        </p:txBody>
      </p:sp>
    </p:spTree>
    <p:extLst>
      <p:ext uri="{BB962C8B-B14F-4D97-AF65-F5344CB8AC3E}">
        <p14:creationId xmlns:p14="http://schemas.microsoft.com/office/powerpoint/2010/main" val="1367255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keystonestrategy.com/coronavirus-covid19-intervention-dataset-mode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t.com/coronavirus-latest"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t.com/coronavirus-latest" TargetMode="Externa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interactive/2020/us/coronavirus-stay-at-home-order.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nbcbayarea.com/news/coronavirus/law-enforcement-officials-across-ca-begin-enforcing-social-distancing-stay-at-home-orders/2267750/" TargetMode="External"/><Relationship Id="rId4" Type="http://schemas.openxmlformats.org/officeDocument/2006/relationships/hyperlink" Target="https://www.governing.com/now/Newsom-Encouraging-But-Not-Enforcing-Social-Distancing.html"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3753-7F89-234F-B068-D14F1FCF137D}"/>
              </a:ext>
            </a:extLst>
          </p:cNvPr>
          <p:cNvSpPr>
            <a:spLocks noGrp="1"/>
          </p:cNvSpPr>
          <p:nvPr>
            <p:ph type="ctrTitle"/>
          </p:nvPr>
        </p:nvSpPr>
        <p:spPr>
          <a:xfrm>
            <a:off x="1524000" y="853311"/>
            <a:ext cx="9144000" cy="2387600"/>
          </a:xfrm>
        </p:spPr>
        <p:txBody>
          <a:bodyPr anchor="ctr">
            <a:noAutofit/>
          </a:bodyPr>
          <a:lstStyle/>
          <a:p>
            <a:r>
              <a:rPr lang="en-US" sz="3200" dirty="0"/>
              <a:t>Social connections with COVID-19-affected areas increase compliance with mobility restrictions</a:t>
            </a:r>
          </a:p>
        </p:txBody>
      </p:sp>
      <p:sp>
        <p:nvSpPr>
          <p:cNvPr id="3" name="Subtitle 2">
            <a:extLst>
              <a:ext uri="{FF2B5EF4-FFF2-40B4-BE49-F238E27FC236}">
                <a16:creationId xmlns:a16="http://schemas.microsoft.com/office/drawing/2014/main" id="{7E46C311-E48D-0F4A-AB2F-C4E107FA6991}"/>
              </a:ext>
            </a:extLst>
          </p:cNvPr>
          <p:cNvSpPr>
            <a:spLocks noGrp="1"/>
          </p:cNvSpPr>
          <p:nvPr>
            <p:ph type="subTitle" idx="1"/>
          </p:nvPr>
        </p:nvSpPr>
        <p:spPr>
          <a:xfrm>
            <a:off x="1524000" y="3240911"/>
            <a:ext cx="9144000" cy="3617089"/>
          </a:xfrm>
        </p:spPr>
        <p:txBody>
          <a:bodyPr>
            <a:normAutofit/>
          </a:bodyPr>
          <a:lstStyle/>
          <a:p>
            <a:r>
              <a:rPr lang="en-US" sz="2800" dirty="0"/>
              <a:t>Ben Charoenwong</a:t>
            </a:r>
            <a:br>
              <a:rPr lang="en-US" dirty="0"/>
            </a:br>
            <a:r>
              <a:rPr lang="en-US" sz="2000" dirty="0"/>
              <a:t>NUS Business School</a:t>
            </a:r>
            <a:endParaRPr lang="en-US" dirty="0"/>
          </a:p>
          <a:p>
            <a:r>
              <a:rPr lang="en-US" sz="2800" dirty="0"/>
              <a:t>Alan Kwan</a:t>
            </a:r>
            <a:br>
              <a:rPr lang="en-US" dirty="0"/>
            </a:br>
            <a:r>
              <a:rPr lang="en-US" sz="2000" dirty="0"/>
              <a:t>Hong Kong University</a:t>
            </a:r>
            <a:endParaRPr lang="en-US" dirty="0"/>
          </a:p>
          <a:p>
            <a:r>
              <a:rPr lang="en-US" sz="2800" dirty="0" err="1"/>
              <a:t>Vesa</a:t>
            </a:r>
            <a:r>
              <a:rPr lang="en-US" sz="2800" dirty="0"/>
              <a:t> </a:t>
            </a:r>
            <a:r>
              <a:rPr lang="en-US" sz="2800" dirty="0" err="1"/>
              <a:t>Pursiainen</a:t>
            </a:r>
            <a:br>
              <a:rPr lang="en-US" dirty="0"/>
            </a:br>
            <a:r>
              <a:rPr lang="en-US" sz="2000" dirty="0"/>
              <a:t>Hong Kong University &amp; </a:t>
            </a:r>
            <a:br>
              <a:rPr lang="en-US" sz="2000" dirty="0"/>
            </a:br>
            <a:r>
              <a:rPr lang="en-US" sz="2000" dirty="0"/>
              <a:t>University of Zurich</a:t>
            </a:r>
            <a:br>
              <a:rPr lang="en-US" dirty="0"/>
            </a:br>
            <a:endParaRPr lang="en-US" dirty="0"/>
          </a:p>
        </p:txBody>
      </p:sp>
      <p:pic>
        <p:nvPicPr>
          <p:cNvPr id="5" name="Picture 4">
            <a:extLst>
              <a:ext uri="{FF2B5EF4-FFF2-40B4-BE49-F238E27FC236}">
                <a16:creationId xmlns:a16="http://schemas.microsoft.com/office/drawing/2014/main" id="{488DD257-1DAC-E74D-AB08-3D2C2F5C3E93}"/>
              </a:ext>
            </a:extLst>
          </p:cNvPr>
          <p:cNvPicPr>
            <a:picLocks noChangeAspect="1"/>
          </p:cNvPicPr>
          <p:nvPr/>
        </p:nvPicPr>
        <p:blipFill>
          <a:blip r:embed="rId2"/>
          <a:stretch>
            <a:fillRect/>
          </a:stretch>
        </p:blipFill>
        <p:spPr>
          <a:xfrm>
            <a:off x="9918365" y="4801758"/>
            <a:ext cx="1499269" cy="1499269"/>
          </a:xfrm>
          <a:prstGeom prst="rect">
            <a:avLst/>
          </a:prstGeom>
        </p:spPr>
      </p:pic>
    </p:spTree>
    <p:extLst>
      <p:ext uri="{BB962C8B-B14F-4D97-AF65-F5344CB8AC3E}">
        <p14:creationId xmlns:p14="http://schemas.microsoft.com/office/powerpoint/2010/main" val="2102957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7852-4702-D444-A242-185363F9B561}"/>
              </a:ext>
            </a:extLst>
          </p:cNvPr>
          <p:cNvSpPr>
            <a:spLocks noGrp="1"/>
          </p:cNvSpPr>
          <p:nvPr>
            <p:ph type="title"/>
          </p:nvPr>
        </p:nvSpPr>
        <p:spPr/>
        <p:txBody>
          <a:bodyPr>
            <a:normAutofit/>
          </a:bodyPr>
          <a:lstStyle/>
          <a:p>
            <a:r>
              <a:rPr lang="en-US" sz="3600" dirty="0"/>
              <a:t>Stanford Crowdsourced Mobility Restriction Data</a:t>
            </a:r>
          </a:p>
        </p:txBody>
      </p:sp>
      <p:sp>
        <p:nvSpPr>
          <p:cNvPr id="3" name="Content Placeholder 2">
            <a:extLst>
              <a:ext uri="{FF2B5EF4-FFF2-40B4-BE49-F238E27FC236}">
                <a16:creationId xmlns:a16="http://schemas.microsoft.com/office/drawing/2014/main" id="{710D514E-72D8-F643-AC4A-3BECCB2247A5}"/>
              </a:ext>
            </a:extLst>
          </p:cNvPr>
          <p:cNvSpPr>
            <a:spLocks noGrp="1"/>
          </p:cNvSpPr>
          <p:nvPr>
            <p:ph idx="1"/>
          </p:nvPr>
        </p:nvSpPr>
        <p:spPr/>
        <p:txBody>
          <a:bodyPr>
            <a:normAutofit fontScale="92500" lnSpcReduction="10000"/>
          </a:bodyPr>
          <a:lstStyle/>
          <a:p>
            <a:r>
              <a:rPr lang="en-US" dirty="0"/>
              <a:t>State-level policy appears complete</a:t>
            </a:r>
          </a:p>
          <a:p>
            <a:pPr lvl="1"/>
            <a:r>
              <a:rPr lang="en-US" dirty="0"/>
              <a:t>As of March 30, 2020: every state closed schools</a:t>
            </a:r>
          </a:p>
          <a:p>
            <a:pPr lvl="2"/>
            <a:r>
              <a:rPr lang="en-US" dirty="0"/>
              <a:t>43 states closed public places</a:t>
            </a:r>
          </a:p>
          <a:p>
            <a:pPr lvl="2"/>
            <a:r>
              <a:rPr lang="en-US" dirty="0"/>
              <a:t>36 states have stay-at-home orders</a:t>
            </a:r>
          </a:p>
          <a:p>
            <a:pPr lvl="2"/>
            <a:r>
              <a:rPr lang="en-US" dirty="0"/>
              <a:t>11 states ban non-essential services</a:t>
            </a:r>
          </a:p>
          <a:p>
            <a:r>
              <a:rPr lang="en-US" dirty="0"/>
              <a:t>Where there is no state-wide policy, we use crowdsourced county-level policy</a:t>
            </a:r>
          </a:p>
          <a:p>
            <a:r>
              <a:rPr lang="en-US" dirty="0"/>
              <a:t>Considered </a:t>
            </a:r>
            <a:r>
              <a:rPr lang="en-US" dirty="0">
                <a:hlinkClick r:id="rId2"/>
              </a:rPr>
              <a:t>KeyStone Strategy</a:t>
            </a:r>
            <a:r>
              <a:rPr lang="en-US" dirty="0"/>
              <a:t>, but at the time it seemed less complete  as of April 3, 2020. (350 counties, but thousands appeared missing)</a:t>
            </a:r>
          </a:p>
          <a:p>
            <a:pPr lvl="1"/>
            <a:r>
              <a:rPr lang="en-US" dirty="0"/>
              <a:t>Their data was updated April 15, 2020, but we have not re-evaluated it then. From the site: “</a:t>
            </a:r>
            <a:r>
              <a:rPr lang="en-SG" dirty="0"/>
              <a:t>350 US Counties Covered as of 4/15/2020 (additions in progress).</a:t>
            </a:r>
            <a:r>
              <a:rPr lang="en-US" dirty="0"/>
              <a:t>”</a:t>
            </a:r>
          </a:p>
          <a:p>
            <a:pPr lvl="1"/>
            <a:r>
              <a:rPr lang="en-US" dirty="0"/>
              <a:t>Not clear what is the rule for addition, or time lag in addition.</a:t>
            </a:r>
          </a:p>
        </p:txBody>
      </p:sp>
      <p:sp>
        <p:nvSpPr>
          <p:cNvPr id="4" name="Slide Number Placeholder 3">
            <a:extLst>
              <a:ext uri="{FF2B5EF4-FFF2-40B4-BE49-F238E27FC236}">
                <a16:creationId xmlns:a16="http://schemas.microsoft.com/office/drawing/2014/main" id="{EA19C819-79F8-9D43-BD0B-FE09D84479E3}"/>
              </a:ext>
            </a:extLst>
          </p:cNvPr>
          <p:cNvSpPr>
            <a:spLocks noGrp="1"/>
          </p:cNvSpPr>
          <p:nvPr>
            <p:ph type="sldNum" sz="quarter" idx="12"/>
          </p:nvPr>
        </p:nvSpPr>
        <p:spPr/>
        <p:txBody>
          <a:bodyPr/>
          <a:lstStyle/>
          <a:p>
            <a:fld id="{C4990ED3-663E-C243-A288-F9F122343307}" type="slidenum">
              <a:rPr lang="en-US" smtClean="0"/>
              <a:t>9</a:t>
            </a:fld>
            <a:endParaRPr lang="en-US"/>
          </a:p>
        </p:txBody>
      </p:sp>
    </p:spTree>
    <p:extLst>
      <p:ext uri="{BB962C8B-B14F-4D97-AF65-F5344CB8AC3E}">
        <p14:creationId xmlns:p14="http://schemas.microsoft.com/office/powerpoint/2010/main" val="213188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F5FF-A41E-EF40-A382-B29D07CCA520}"/>
              </a:ext>
            </a:extLst>
          </p:cNvPr>
          <p:cNvSpPr>
            <a:spLocks noGrp="1"/>
          </p:cNvSpPr>
          <p:nvPr>
            <p:ph type="title"/>
          </p:nvPr>
        </p:nvSpPr>
        <p:spPr/>
        <p:txBody>
          <a:bodyPr/>
          <a:lstStyle/>
          <a:p>
            <a:r>
              <a:rPr lang="en-US" dirty="0"/>
              <a:t>Empirical Specification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6CF015-E20B-2546-8F01-87C0D754CA4B}"/>
                  </a:ext>
                </a:extLst>
              </p:cNvPr>
              <p:cNvSpPr>
                <a:spLocks noGrp="1"/>
              </p:cNvSpPr>
              <p:nvPr>
                <p:ph idx="1"/>
              </p:nvPr>
            </p:nvSpPr>
            <p:spPr/>
            <p:txBody>
              <a:bodyPr>
                <a:normAutofit/>
              </a:bodyPr>
              <a:lstStyle/>
              <a:p>
                <a:r>
                  <a:rPr lang="en-US" dirty="0"/>
                  <a:t>“Difference in Differences”:</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𝑆𝑜𝑐𝑖𝑎𝑙</m:t>
                      </m:r>
                      <m:r>
                        <a:rPr lang="en-US" sz="1800" b="0" i="1" smtClean="0">
                          <a:latin typeface="Cambria Math" panose="02040503050406030204" pitchFamily="18" charset="0"/>
                        </a:rPr>
                        <m:t> </m:t>
                      </m:r>
                      <m:r>
                        <a:rPr lang="en-US" sz="1800" b="0" i="1" smtClean="0">
                          <a:latin typeface="Cambria Math" panose="02040503050406030204" pitchFamily="18" charset="0"/>
                        </a:rPr>
                        <m:t>𝐷𝑖𝑠𝑡𝑎𝑛𝑐𝑖𝑛</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𝑔</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𝛾</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𝑠</m:t>
                          </m:r>
                          <m:r>
                            <a:rPr lang="en-US" sz="1800" b="0" i="1" smtClean="0">
                              <a:latin typeface="Cambria Math" panose="02040503050406030204" pitchFamily="18" charset="0"/>
                            </a:rPr>
                            <m:t>(</m:t>
                          </m:r>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solidFill>
                            <a:schemeClr val="accent1"/>
                          </a:solidFill>
                          <a:latin typeface="Cambria Math" panose="02040503050406030204" pitchFamily="18" charset="0"/>
                        </a:rPr>
                        <m:t>𝛽</m:t>
                      </m:r>
                      <m:r>
                        <a:rPr lang="en-US" sz="1800" b="0" i="1" smtClean="0">
                          <a:latin typeface="Cambria Math" panose="02040503050406030204" pitchFamily="18" charset="0"/>
                        </a:rPr>
                        <m:t>𝑅𝑒𝑠𝑡𝑟𝑖𝑐𝑡𝑖𝑜𝑛</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ln</m:t>
                          </m:r>
                        </m:fName>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𝑆𝐶</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𝑖</m:t>
                                  </m:r>
                                </m:sub>
                              </m:sSub>
                            </m:e>
                          </m:d>
                        </m:e>
                      </m:func>
                      <m:r>
                        <a:rPr lang="en-US" sz="1800" b="0" i="1" smtClean="0">
                          <a:latin typeface="Cambria Math" panose="02040503050406030204" pitchFamily="18" charset="0"/>
                        </a:rPr>
                        <m:t>+</m:t>
                      </m:r>
                      <m:r>
                        <a:rPr lang="en-US" sz="1800" b="0" i="1" smtClean="0">
                          <a:solidFill>
                            <a:schemeClr val="tx1"/>
                          </a:solidFill>
                          <a:latin typeface="Cambria Math" panose="02040503050406030204" pitchFamily="18" charset="0"/>
                        </a:rPr>
                        <m:t>𝜙</m:t>
                      </m:r>
                      <m:r>
                        <a:rPr lang="en-US" sz="1800" i="1">
                          <a:latin typeface="Cambria Math" panose="02040503050406030204" pitchFamily="18" charset="0"/>
                        </a:rPr>
                        <m:t>𝑅𝑒𝑠𝑡𝑟𝑖𝑐𝑡𝑖𝑜𝑛</m:t>
                      </m:r>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𝜓</m:t>
                      </m:r>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ln</m:t>
                          </m:r>
                        </m:fName>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𝐶𝑎𝑠𝑒</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𝜀</m:t>
                              </m:r>
                            </m:e>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𝑡</m:t>
                              </m:r>
                            </m:sub>
                          </m:sSub>
                        </m:e>
                      </m:func>
                    </m:oMath>
                  </m:oMathPara>
                </a14:m>
                <a:br>
                  <a:rPr lang="en-US" sz="2000" b="0" dirty="0"/>
                </a:br>
                <a:endParaRPr lang="en-US" sz="2000" b="0" dirty="0"/>
              </a:p>
              <a:p>
                <a:pPr marL="0" indent="0">
                  <a:buNone/>
                </a:pPr>
                <a:endParaRPr lang="en-US" dirty="0"/>
              </a:p>
              <a:p>
                <a:r>
                  <a:rPr lang="en-US" sz="2400" dirty="0"/>
                  <a:t>County &amp; state-day fixed effects account for county-specific characteristics and changing state policies. Standard errors clustered at the county and day level.</a:t>
                </a:r>
              </a:p>
              <a:p>
                <a:pPr marL="0" indent="0">
                  <a:buNone/>
                </a:pPr>
                <a:endParaRPr lang="en-US" sz="2000" dirty="0"/>
              </a:p>
              <a:p>
                <a:r>
                  <a:rPr lang="en-US" sz="2200" dirty="0"/>
                  <a:t>Outcome variable = </a:t>
                </a:r>
                <a14:m>
                  <m:oMath xmlns:m="http://schemas.openxmlformats.org/officeDocument/2006/math">
                    <m:r>
                      <a:rPr lang="en-US" sz="2400" i="1">
                        <a:latin typeface="Cambria Math" panose="02040503050406030204" pitchFamily="18" charset="0"/>
                      </a:rPr>
                      <m:t>𝑆𝑜𝑐𝑖𝑎𝑙</m:t>
                    </m:r>
                    <m:r>
                      <a:rPr lang="en-US" sz="2400" i="1">
                        <a:latin typeface="Cambria Math" panose="02040503050406030204" pitchFamily="18" charset="0"/>
                      </a:rPr>
                      <m:t> </m:t>
                    </m:r>
                    <m:r>
                      <a:rPr lang="en-US" sz="2400" i="1">
                        <a:latin typeface="Cambria Math" panose="02040503050406030204" pitchFamily="18" charset="0"/>
                      </a:rPr>
                      <m:t>𝐷𝑖𝑠𝑡𝑎𝑛𝑐𝑖𝑛</m:t>
                    </m:r>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a:rPr lang="en-US" sz="2400" i="1">
                            <a:latin typeface="Cambria Math" panose="02040503050406030204" pitchFamily="18" charset="0"/>
                          </a:rPr>
                          <m:t>𝑖</m:t>
                        </m:r>
                        <m:r>
                          <a:rPr lang="en-US" sz="2400" i="1">
                            <a:latin typeface="Cambria Math" panose="02040503050406030204" pitchFamily="18" charset="0"/>
                          </a:rPr>
                          <m:t>,</m:t>
                        </m:r>
                        <m:r>
                          <a:rPr lang="en-US" sz="2400" i="1">
                            <a:latin typeface="Cambria Math" panose="02040503050406030204" pitchFamily="18" charset="0"/>
                          </a:rPr>
                          <m:t>𝑡</m:t>
                        </m:r>
                      </m:sub>
                    </m:sSub>
                  </m:oMath>
                </a14:m>
                <a:r>
                  <a:rPr lang="en-US" sz="2200" dirty="0"/>
                  <a:t> = fraction of flexible (non-work) devices completely at home.</a:t>
                </a:r>
                <a:endParaRPr lang="en-US" sz="2000" dirty="0"/>
              </a:p>
              <a:p>
                <a:pPr marL="0" indent="0">
                  <a:buNone/>
                </a:pPr>
                <a:r>
                  <a:rPr lang="en-US" sz="2000" dirty="0"/>
                  <a:t>(Distance-travelled can introduce bias across counties.)</a:t>
                </a:r>
              </a:p>
            </p:txBody>
          </p:sp>
        </mc:Choice>
        <mc:Fallback xmlns="">
          <p:sp>
            <p:nvSpPr>
              <p:cNvPr id="3" name="Content Placeholder 2">
                <a:extLst>
                  <a:ext uri="{FF2B5EF4-FFF2-40B4-BE49-F238E27FC236}">
                    <a16:creationId xmlns:a16="http://schemas.microsoft.com/office/drawing/2014/main" id="{886CF015-E20B-2546-8F01-87C0D754CA4B}"/>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6C71443-AB0C-9F4C-8D43-D00F8FD21A26}"/>
              </a:ext>
            </a:extLst>
          </p:cNvPr>
          <p:cNvSpPr>
            <a:spLocks noGrp="1"/>
          </p:cNvSpPr>
          <p:nvPr>
            <p:ph type="sldNum" sz="quarter" idx="12"/>
          </p:nvPr>
        </p:nvSpPr>
        <p:spPr/>
        <p:txBody>
          <a:bodyPr/>
          <a:lstStyle/>
          <a:p>
            <a:fld id="{C4990ED3-663E-C243-A288-F9F122343307}" type="slidenum">
              <a:rPr lang="en-US" smtClean="0"/>
              <a:t>10</a:t>
            </a:fld>
            <a:endParaRPr lang="en-US"/>
          </a:p>
        </p:txBody>
      </p:sp>
      <p:cxnSp>
        <p:nvCxnSpPr>
          <p:cNvPr id="7" name="Straight Arrow Connector 6">
            <a:extLst>
              <a:ext uri="{FF2B5EF4-FFF2-40B4-BE49-F238E27FC236}">
                <a16:creationId xmlns:a16="http://schemas.microsoft.com/office/drawing/2014/main" id="{A526CDEB-53CB-8F47-992C-2767A8FF23D9}"/>
              </a:ext>
            </a:extLst>
          </p:cNvPr>
          <p:cNvCxnSpPr>
            <a:cxnSpLocks/>
          </p:cNvCxnSpPr>
          <p:nvPr/>
        </p:nvCxnSpPr>
        <p:spPr>
          <a:xfrm flipV="1">
            <a:off x="1641512" y="3018622"/>
            <a:ext cx="1542363" cy="563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6F16856-47FF-B846-A839-C9A508A59E4B}"/>
              </a:ext>
            </a:extLst>
          </p:cNvPr>
          <p:cNvCxnSpPr>
            <a:cxnSpLocks/>
          </p:cNvCxnSpPr>
          <p:nvPr/>
        </p:nvCxnSpPr>
        <p:spPr>
          <a:xfrm flipV="1">
            <a:off x="3299551" y="3018622"/>
            <a:ext cx="556353" cy="538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89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3B0D-B752-7147-9287-85A389766DDF}"/>
              </a:ext>
            </a:extLst>
          </p:cNvPr>
          <p:cNvSpPr>
            <a:spLocks noGrp="1"/>
          </p:cNvSpPr>
          <p:nvPr>
            <p:ph type="title"/>
          </p:nvPr>
        </p:nvSpPr>
        <p:spPr/>
        <p:txBody>
          <a:bodyPr>
            <a:normAutofit fontScale="90000"/>
          </a:bodyPr>
          <a:lstStyle/>
          <a:p>
            <a:r>
              <a:rPr lang="en-US" sz="3600" dirty="0"/>
              <a:t>Variation in restriction is clustered towards end of the sample period </a:t>
            </a:r>
            <a:r>
              <a:rPr lang="en-US" sz="2400" dirty="0"/>
              <a:t>(and our results are robust to excluding February.)</a:t>
            </a:r>
          </a:p>
        </p:txBody>
      </p:sp>
      <p:sp>
        <p:nvSpPr>
          <p:cNvPr id="3" name="Content Placeholder 2">
            <a:extLst>
              <a:ext uri="{FF2B5EF4-FFF2-40B4-BE49-F238E27FC236}">
                <a16:creationId xmlns:a16="http://schemas.microsoft.com/office/drawing/2014/main" id="{8BC87A9C-C692-414E-99D0-C46A64D4C23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6B76416-C592-5A44-8848-14F411FB0EB4}"/>
              </a:ext>
            </a:extLst>
          </p:cNvPr>
          <p:cNvPicPr>
            <a:picLocks noChangeAspect="1"/>
          </p:cNvPicPr>
          <p:nvPr/>
        </p:nvPicPr>
        <p:blipFill>
          <a:blip r:embed="rId2"/>
          <a:stretch>
            <a:fillRect/>
          </a:stretch>
        </p:blipFill>
        <p:spPr>
          <a:xfrm>
            <a:off x="2078890" y="1498681"/>
            <a:ext cx="8034219" cy="5359319"/>
          </a:xfrm>
          <a:prstGeom prst="rect">
            <a:avLst/>
          </a:prstGeom>
        </p:spPr>
      </p:pic>
      <p:sp>
        <p:nvSpPr>
          <p:cNvPr id="5" name="Slide Number Placeholder 4">
            <a:extLst>
              <a:ext uri="{FF2B5EF4-FFF2-40B4-BE49-F238E27FC236}">
                <a16:creationId xmlns:a16="http://schemas.microsoft.com/office/drawing/2014/main" id="{9C10260D-6679-D44B-A786-A03809266DD3}"/>
              </a:ext>
            </a:extLst>
          </p:cNvPr>
          <p:cNvSpPr>
            <a:spLocks noGrp="1"/>
          </p:cNvSpPr>
          <p:nvPr>
            <p:ph type="sldNum" sz="quarter" idx="12"/>
          </p:nvPr>
        </p:nvSpPr>
        <p:spPr/>
        <p:txBody>
          <a:bodyPr/>
          <a:lstStyle/>
          <a:p>
            <a:fld id="{C4990ED3-663E-C243-A288-F9F122343307}" type="slidenum">
              <a:rPr lang="en-US" smtClean="0"/>
              <a:t>11</a:t>
            </a:fld>
            <a:endParaRPr lang="en-US"/>
          </a:p>
        </p:txBody>
      </p:sp>
    </p:spTree>
    <p:extLst>
      <p:ext uri="{BB962C8B-B14F-4D97-AF65-F5344CB8AC3E}">
        <p14:creationId xmlns:p14="http://schemas.microsoft.com/office/powerpoint/2010/main" val="1200752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0B06-11BC-C341-B2A2-6858EACBCDCE}"/>
              </a:ext>
            </a:extLst>
          </p:cNvPr>
          <p:cNvSpPr>
            <a:spLocks noGrp="1"/>
          </p:cNvSpPr>
          <p:nvPr>
            <p:ph type="title"/>
          </p:nvPr>
        </p:nvSpPr>
        <p:spPr/>
        <p:txBody>
          <a:bodyPr>
            <a:normAutofit fontScale="90000"/>
          </a:bodyPr>
          <a:lstStyle/>
          <a:p>
            <a:r>
              <a:rPr lang="en-US" sz="3600" dirty="0"/>
              <a:t>Variation in restriction is both along the intensive margin and extensive margin </a:t>
            </a:r>
            <a:r>
              <a:rPr lang="en-US" sz="2400" dirty="0"/>
              <a:t>(and our results are robust to using only extensive margin, looking at first restriction.)</a:t>
            </a:r>
          </a:p>
        </p:txBody>
      </p:sp>
      <p:sp>
        <p:nvSpPr>
          <p:cNvPr id="3" name="Content Placeholder 2">
            <a:extLst>
              <a:ext uri="{FF2B5EF4-FFF2-40B4-BE49-F238E27FC236}">
                <a16:creationId xmlns:a16="http://schemas.microsoft.com/office/drawing/2014/main" id="{3DA4A3DD-EAC1-E343-AA35-195DB43559A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9935263-6CAC-ED48-90CF-09FDA02FC926}"/>
              </a:ext>
            </a:extLst>
          </p:cNvPr>
          <p:cNvPicPr>
            <a:picLocks noChangeAspect="1"/>
          </p:cNvPicPr>
          <p:nvPr/>
        </p:nvPicPr>
        <p:blipFill>
          <a:blip r:embed="rId2"/>
          <a:stretch>
            <a:fillRect/>
          </a:stretch>
        </p:blipFill>
        <p:spPr>
          <a:xfrm>
            <a:off x="2117172" y="1825625"/>
            <a:ext cx="7930650" cy="5032375"/>
          </a:xfrm>
          <a:prstGeom prst="rect">
            <a:avLst/>
          </a:prstGeom>
        </p:spPr>
      </p:pic>
      <p:sp>
        <p:nvSpPr>
          <p:cNvPr id="4" name="Slide Number Placeholder 3">
            <a:extLst>
              <a:ext uri="{FF2B5EF4-FFF2-40B4-BE49-F238E27FC236}">
                <a16:creationId xmlns:a16="http://schemas.microsoft.com/office/drawing/2014/main" id="{A89D360F-65B9-6A46-9A13-A6F5427743D4}"/>
              </a:ext>
            </a:extLst>
          </p:cNvPr>
          <p:cNvSpPr>
            <a:spLocks noGrp="1"/>
          </p:cNvSpPr>
          <p:nvPr>
            <p:ph type="sldNum" sz="quarter" idx="12"/>
          </p:nvPr>
        </p:nvSpPr>
        <p:spPr/>
        <p:txBody>
          <a:bodyPr/>
          <a:lstStyle/>
          <a:p>
            <a:fld id="{C4990ED3-663E-C243-A288-F9F122343307}" type="slidenum">
              <a:rPr lang="en-US" smtClean="0"/>
              <a:t>12</a:t>
            </a:fld>
            <a:endParaRPr lang="en-US"/>
          </a:p>
        </p:txBody>
      </p:sp>
    </p:spTree>
    <p:extLst>
      <p:ext uri="{BB962C8B-B14F-4D97-AF65-F5344CB8AC3E}">
        <p14:creationId xmlns:p14="http://schemas.microsoft.com/office/powerpoint/2010/main" val="77124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B3357C-2EED-1C43-BB7E-5BB8D43487EE}"/>
              </a:ext>
            </a:extLst>
          </p:cNvPr>
          <p:cNvSpPr>
            <a:spLocks noGrp="1"/>
          </p:cNvSpPr>
          <p:nvPr>
            <p:ph idx="1"/>
          </p:nvPr>
        </p:nvSpPr>
        <p:spPr>
          <a:xfrm>
            <a:off x="4233436" y="6180080"/>
            <a:ext cx="3725125" cy="4351338"/>
          </a:xfrm>
        </p:spPr>
        <p:txBody>
          <a:bodyPr>
            <a:normAutofit/>
          </a:bodyPr>
          <a:lstStyle/>
          <a:p>
            <a:pPr marL="0" indent="0" algn="ctr">
              <a:buNone/>
            </a:pPr>
            <a:r>
              <a:rPr lang="en-US" sz="1600" dirty="0"/>
              <a:t>Correlation of Italy and China SCI = 0.948</a:t>
            </a:r>
          </a:p>
        </p:txBody>
      </p:sp>
      <p:sp>
        <p:nvSpPr>
          <p:cNvPr id="6" name="Slide Number Placeholder 5">
            <a:extLst>
              <a:ext uri="{FF2B5EF4-FFF2-40B4-BE49-F238E27FC236}">
                <a16:creationId xmlns:a16="http://schemas.microsoft.com/office/drawing/2014/main" id="{5D1BCB54-F3CB-1444-AE26-516D206ED6F4}"/>
              </a:ext>
            </a:extLst>
          </p:cNvPr>
          <p:cNvSpPr>
            <a:spLocks noGrp="1"/>
          </p:cNvSpPr>
          <p:nvPr>
            <p:ph type="sldNum" sz="quarter" idx="12"/>
          </p:nvPr>
        </p:nvSpPr>
        <p:spPr/>
        <p:txBody>
          <a:bodyPr/>
          <a:lstStyle/>
          <a:p>
            <a:fld id="{C4990ED3-663E-C243-A288-F9F122343307}" type="slidenum">
              <a:rPr lang="en-US" smtClean="0"/>
              <a:t>13</a:t>
            </a:fld>
            <a:endParaRPr lang="en-US"/>
          </a:p>
        </p:txBody>
      </p:sp>
      <p:pic>
        <p:nvPicPr>
          <p:cNvPr id="7" name="Picture 6">
            <a:extLst>
              <a:ext uri="{FF2B5EF4-FFF2-40B4-BE49-F238E27FC236}">
                <a16:creationId xmlns:a16="http://schemas.microsoft.com/office/drawing/2014/main" id="{770F4E37-C491-7847-BEF2-1C67BD2D74DD}"/>
              </a:ext>
            </a:extLst>
          </p:cNvPr>
          <p:cNvPicPr>
            <a:picLocks noChangeAspect="1"/>
          </p:cNvPicPr>
          <p:nvPr/>
        </p:nvPicPr>
        <p:blipFill>
          <a:blip r:embed="rId2"/>
          <a:stretch>
            <a:fillRect/>
          </a:stretch>
        </p:blipFill>
        <p:spPr>
          <a:xfrm>
            <a:off x="1231286" y="893546"/>
            <a:ext cx="9729424" cy="5129850"/>
          </a:xfrm>
          <a:prstGeom prst="rect">
            <a:avLst/>
          </a:prstGeom>
        </p:spPr>
      </p:pic>
    </p:spTree>
    <p:extLst>
      <p:ext uri="{BB962C8B-B14F-4D97-AF65-F5344CB8AC3E}">
        <p14:creationId xmlns:p14="http://schemas.microsoft.com/office/powerpoint/2010/main" val="23160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8C8D-73B7-434B-90A9-467AF4EFC746}"/>
              </a:ext>
            </a:extLst>
          </p:cNvPr>
          <p:cNvSpPr>
            <a:spLocks noGrp="1"/>
          </p:cNvSpPr>
          <p:nvPr>
            <p:ph type="title"/>
          </p:nvPr>
        </p:nvSpPr>
        <p:spPr/>
        <p:txBody>
          <a:bodyPr>
            <a:noAutofit/>
          </a:bodyPr>
          <a:lstStyle/>
          <a:p>
            <a:r>
              <a:rPr lang="en-US" sz="2800" dirty="0"/>
              <a:t>Counties with more social connections with China respond more to mobility restrictions (very similar picture for Italy)</a:t>
            </a:r>
            <a:br>
              <a:rPr lang="en-US" sz="2800" dirty="0"/>
            </a:br>
            <a:r>
              <a:rPr lang="en-US" sz="2200" dirty="0"/>
              <a:t>Plots below are raw event-time plots with no controls.</a:t>
            </a:r>
          </a:p>
        </p:txBody>
      </p:sp>
      <p:sp>
        <p:nvSpPr>
          <p:cNvPr id="3" name="Content Placeholder 2">
            <a:extLst>
              <a:ext uri="{FF2B5EF4-FFF2-40B4-BE49-F238E27FC236}">
                <a16:creationId xmlns:a16="http://schemas.microsoft.com/office/drawing/2014/main" id="{4AA7C050-B2CC-7D4A-B8D6-425A08466099}"/>
              </a:ext>
            </a:extLst>
          </p:cNvPr>
          <p:cNvSpPr>
            <a:spLocks noGrp="1"/>
          </p:cNvSpPr>
          <p:nvPr>
            <p:ph idx="1"/>
          </p:nvPr>
        </p:nvSpPr>
        <p:spPr>
          <a:xfrm>
            <a:off x="653004" y="1929797"/>
            <a:ext cx="11234195" cy="4351338"/>
          </a:xfrm>
        </p:spPr>
        <p:txBody>
          <a:bodyPr/>
          <a:lstStyle/>
          <a:p>
            <a:pPr marL="0" indent="0">
              <a:buNone/>
            </a:pPr>
            <a:r>
              <a:rPr lang="en-US" dirty="0"/>
              <a:t>	</a:t>
            </a:r>
            <a:r>
              <a:rPr lang="en-US" u="sng" dirty="0"/>
              <a:t>Log(Social Connection Index)</a:t>
            </a:r>
            <a:r>
              <a:rPr lang="en-US" dirty="0"/>
              <a:t>		</a:t>
            </a:r>
            <a:r>
              <a:rPr lang="en-US" u="sng" dirty="0"/>
              <a:t>Relative Friend Probabilities</a:t>
            </a:r>
          </a:p>
        </p:txBody>
      </p:sp>
      <p:pic>
        <p:nvPicPr>
          <p:cNvPr id="4" name="Picture 3">
            <a:extLst>
              <a:ext uri="{FF2B5EF4-FFF2-40B4-BE49-F238E27FC236}">
                <a16:creationId xmlns:a16="http://schemas.microsoft.com/office/drawing/2014/main" id="{AE2CFE70-AABF-F242-96E1-9BAE8A2DA600}"/>
              </a:ext>
            </a:extLst>
          </p:cNvPr>
          <p:cNvPicPr>
            <a:picLocks noChangeAspect="1"/>
          </p:cNvPicPr>
          <p:nvPr/>
        </p:nvPicPr>
        <p:blipFill rotWithShape="1">
          <a:blip r:embed="rId2"/>
          <a:srcRect t="8356"/>
          <a:stretch/>
        </p:blipFill>
        <p:spPr>
          <a:xfrm>
            <a:off x="0" y="2546429"/>
            <a:ext cx="5878068" cy="3570193"/>
          </a:xfrm>
          <a:prstGeom prst="rect">
            <a:avLst/>
          </a:prstGeom>
        </p:spPr>
      </p:pic>
      <p:pic>
        <p:nvPicPr>
          <p:cNvPr id="6" name="Picture 5">
            <a:extLst>
              <a:ext uri="{FF2B5EF4-FFF2-40B4-BE49-F238E27FC236}">
                <a16:creationId xmlns:a16="http://schemas.microsoft.com/office/drawing/2014/main" id="{311ADB2E-ADF0-BE40-BFAC-25EFDE335E0C}"/>
              </a:ext>
            </a:extLst>
          </p:cNvPr>
          <p:cNvPicPr>
            <a:picLocks noChangeAspect="1"/>
          </p:cNvPicPr>
          <p:nvPr/>
        </p:nvPicPr>
        <p:blipFill rotWithShape="1">
          <a:blip r:embed="rId3"/>
          <a:srcRect t="8356"/>
          <a:stretch/>
        </p:blipFill>
        <p:spPr>
          <a:xfrm>
            <a:off x="5741546" y="2546429"/>
            <a:ext cx="5862476" cy="3570194"/>
          </a:xfrm>
          <a:prstGeom prst="rect">
            <a:avLst/>
          </a:prstGeom>
        </p:spPr>
      </p:pic>
      <p:sp>
        <p:nvSpPr>
          <p:cNvPr id="5" name="Slide Number Placeholder 4">
            <a:extLst>
              <a:ext uri="{FF2B5EF4-FFF2-40B4-BE49-F238E27FC236}">
                <a16:creationId xmlns:a16="http://schemas.microsoft.com/office/drawing/2014/main" id="{8C5B3936-5372-254C-AE49-E6A304F282EA}"/>
              </a:ext>
            </a:extLst>
          </p:cNvPr>
          <p:cNvSpPr>
            <a:spLocks noGrp="1"/>
          </p:cNvSpPr>
          <p:nvPr>
            <p:ph type="sldNum" sz="quarter" idx="12"/>
          </p:nvPr>
        </p:nvSpPr>
        <p:spPr/>
        <p:txBody>
          <a:bodyPr/>
          <a:lstStyle/>
          <a:p>
            <a:fld id="{C4990ED3-663E-C243-A288-F9F122343307}" type="slidenum">
              <a:rPr lang="en-US" smtClean="0"/>
              <a:t>14</a:t>
            </a:fld>
            <a:endParaRPr lang="en-US"/>
          </a:p>
        </p:txBody>
      </p:sp>
    </p:spTree>
    <p:extLst>
      <p:ext uri="{BB962C8B-B14F-4D97-AF65-F5344CB8AC3E}">
        <p14:creationId xmlns:p14="http://schemas.microsoft.com/office/powerpoint/2010/main" val="3760907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8F4E-E969-9C4E-9ADD-C94684D09F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71942B-05E6-6C4C-A3EC-6997046F80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19308A-FCE0-A447-A359-C482CFD846D6}"/>
              </a:ext>
            </a:extLst>
          </p:cNvPr>
          <p:cNvPicPr>
            <a:picLocks noChangeAspect="1"/>
          </p:cNvPicPr>
          <p:nvPr/>
        </p:nvPicPr>
        <p:blipFill rotWithShape="1">
          <a:blip r:embed="rId2"/>
          <a:srcRect t="1285"/>
          <a:stretch/>
        </p:blipFill>
        <p:spPr>
          <a:xfrm>
            <a:off x="738495" y="88134"/>
            <a:ext cx="10715010" cy="6769865"/>
          </a:xfrm>
          <a:prstGeom prst="rect">
            <a:avLst/>
          </a:prstGeom>
        </p:spPr>
      </p:pic>
      <p:sp>
        <p:nvSpPr>
          <p:cNvPr id="5" name="Slide Number Placeholder 4">
            <a:extLst>
              <a:ext uri="{FF2B5EF4-FFF2-40B4-BE49-F238E27FC236}">
                <a16:creationId xmlns:a16="http://schemas.microsoft.com/office/drawing/2014/main" id="{14E54BB0-5A41-A94B-95C3-3EAFE9AEEA25}"/>
              </a:ext>
            </a:extLst>
          </p:cNvPr>
          <p:cNvSpPr>
            <a:spLocks noGrp="1"/>
          </p:cNvSpPr>
          <p:nvPr>
            <p:ph type="sldNum" sz="quarter" idx="12"/>
          </p:nvPr>
        </p:nvSpPr>
        <p:spPr/>
        <p:txBody>
          <a:bodyPr/>
          <a:lstStyle/>
          <a:p>
            <a:fld id="{C4990ED3-663E-C243-A288-F9F122343307}" type="slidenum">
              <a:rPr lang="en-US" smtClean="0"/>
              <a:t>15</a:t>
            </a:fld>
            <a:endParaRPr lang="en-US"/>
          </a:p>
        </p:txBody>
      </p:sp>
      <p:sp>
        <p:nvSpPr>
          <p:cNvPr id="6" name="Rectangle 5">
            <a:extLst>
              <a:ext uri="{FF2B5EF4-FFF2-40B4-BE49-F238E27FC236}">
                <a16:creationId xmlns:a16="http://schemas.microsoft.com/office/drawing/2014/main" id="{C3D7537C-5455-5844-9CF5-0D76086FC9F6}"/>
              </a:ext>
            </a:extLst>
          </p:cNvPr>
          <p:cNvSpPr/>
          <p:nvPr/>
        </p:nvSpPr>
        <p:spPr>
          <a:xfrm>
            <a:off x="918775" y="2541944"/>
            <a:ext cx="9542136" cy="1216284"/>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28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F5FF-A41E-EF40-A382-B29D07CCA520}"/>
              </a:ext>
            </a:extLst>
          </p:cNvPr>
          <p:cNvSpPr>
            <a:spLocks noGrp="1"/>
          </p:cNvSpPr>
          <p:nvPr>
            <p:ph type="title"/>
          </p:nvPr>
        </p:nvSpPr>
        <p:spPr/>
        <p:txBody>
          <a:bodyPr/>
          <a:lstStyle/>
          <a:p>
            <a:r>
              <a:rPr lang="en-US" dirty="0"/>
              <a:t>Distinguishing alternative hypotheses</a:t>
            </a:r>
          </a:p>
        </p:txBody>
      </p:sp>
      <p:sp>
        <p:nvSpPr>
          <p:cNvPr id="3" name="Content Placeholder 2">
            <a:extLst>
              <a:ext uri="{FF2B5EF4-FFF2-40B4-BE49-F238E27FC236}">
                <a16:creationId xmlns:a16="http://schemas.microsoft.com/office/drawing/2014/main" id="{886CF015-E20B-2546-8F01-87C0D754CA4B}"/>
              </a:ext>
            </a:extLst>
          </p:cNvPr>
          <p:cNvSpPr>
            <a:spLocks noGrp="1"/>
          </p:cNvSpPr>
          <p:nvPr>
            <p:ph idx="1"/>
          </p:nvPr>
        </p:nvSpPr>
        <p:spPr>
          <a:xfrm>
            <a:off x="838200" y="1825624"/>
            <a:ext cx="10515600" cy="4530725"/>
          </a:xfrm>
        </p:spPr>
        <p:txBody>
          <a:bodyPr>
            <a:normAutofit fontScale="92500" lnSpcReduction="20000"/>
          </a:bodyPr>
          <a:lstStyle/>
          <a:p>
            <a:r>
              <a:rPr lang="en-US" b="1" dirty="0"/>
              <a:t>Limitations: lots of unobserved heterogeneities within a county,</a:t>
            </a:r>
          </a:p>
          <a:p>
            <a:r>
              <a:rPr lang="en-US" b="1" dirty="0"/>
              <a:t>but the ideal experiment is privacy-invasive.</a:t>
            </a:r>
          </a:p>
          <a:p>
            <a:pPr lvl="1"/>
            <a:r>
              <a:rPr lang="en-US" dirty="0"/>
              <a:t>For example: Suppose Ben, Alan, and </a:t>
            </a:r>
            <a:r>
              <a:rPr lang="en-US" dirty="0" err="1"/>
              <a:t>Vesa</a:t>
            </a:r>
            <a:r>
              <a:rPr lang="en-US" dirty="0"/>
              <a:t> are in different counties</a:t>
            </a:r>
          </a:p>
          <a:p>
            <a:pPr lvl="2"/>
            <a:r>
              <a:rPr lang="en-US" dirty="0"/>
              <a:t>Ben receives fb messages &amp; posts about his friends from China visiting 	</a:t>
            </a:r>
            <a:r>
              <a:rPr lang="en-US" dirty="0">
                <a:sym typeface="Wingdings" pitchFamily="2" charset="2"/>
              </a:rPr>
              <a:t> risk exposure</a:t>
            </a:r>
          </a:p>
          <a:p>
            <a:pPr lvl="2"/>
            <a:r>
              <a:rPr lang="en-US" dirty="0"/>
              <a:t>Alan receives fb messages &amp; posts about “Chinese” virus 		</a:t>
            </a:r>
            <a:r>
              <a:rPr lang="en-US" dirty="0">
                <a:sym typeface="Wingdings" pitchFamily="2" charset="2"/>
              </a:rPr>
              <a:t> biased beliefs</a:t>
            </a:r>
            <a:endParaRPr lang="en-US" dirty="0"/>
          </a:p>
          <a:p>
            <a:pPr lvl="2"/>
            <a:r>
              <a:rPr lang="en-US" dirty="0" err="1"/>
              <a:t>Vesa</a:t>
            </a:r>
            <a:r>
              <a:rPr lang="en-US" dirty="0"/>
              <a:t> receives fb messages &amp; posts about pandemic severity in Italy	</a:t>
            </a:r>
            <a:r>
              <a:rPr lang="en-US" dirty="0">
                <a:sym typeface="Wingdings" pitchFamily="2" charset="2"/>
              </a:rPr>
              <a:t> information</a:t>
            </a:r>
            <a:endParaRPr lang="en-US" dirty="0"/>
          </a:p>
          <a:p>
            <a:r>
              <a:rPr lang="en-US" b="1" dirty="0"/>
              <a:t>However, we can…</a:t>
            </a:r>
            <a:endParaRPr lang="en-US" dirty="0"/>
          </a:p>
          <a:p>
            <a:pPr marL="914400" lvl="1" indent="-457200">
              <a:buFont typeface="+mj-lt"/>
              <a:buAutoNum type="arabicPeriod"/>
            </a:pPr>
            <a:r>
              <a:rPr lang="en-US" dirty="0"/>
              <a:t>See if high-health-risk counties respond more to social connections </a:t>
            </a:r>
            <a:br>
              <a:rPr lang="en-US" dirty="0"/>
            </a:br>
            <a:r>
              <a:rPr lang="en-US" dirty="0">
                <a:solidFill>
                  <a:schemeClr val="accent1"/>
                </a:solidFill>
              </a:rPr>
              <a:t>(testing the risk hypothesis)</a:t>
            </a:r>
            <a:br>
              <a:rPr lang="en-US" dirty="0">
                <a:solidFill>
                  <a:schemeClr val="accent1"/>
                </a:solidFill>
              </a:rPr>
            </a:br>
            <a:endParaRPr lang="en-US" dirty="0">
              <a:solidFill>
                <a:schemeClr val="accent1"/>
              </a:solidFill>
            </a:endParaRPr>
          </a:p>
          <a:p>
            <a:pPr marL="914400" lvl="1" indent="-457200">
              <a:buFont typeface="+mj-lt"/>
              <a:buAutoNum type="arabicPeriod"/>
            </a:pPr>
            <a:r>
              <a:rPr lang="en-US" dirty="0"/>
              <a:t>See if political ideology or race alignment respond more to social connections </a:t>
            </a:r>
            <a:br>
              <a:rPr lang="en-US" dirty="0"/>
            </a:br>
            <a:r>
              <a:rPr lang="en-US" dirty="0">
                <a:solidFill>
                  <a:schemeClr val="accent1"/>
                </a:solidFill>
              </a:rPr>
              <a:t>(testing the biased beliefs hypothesis)</a:t>
            </a:r>
            <a:br>
              <a:rPr lang="en-US" dirty="0">
                <a:solidFill>
                  <a:schemeClr val="accent1"/>
                </a:solidFill>
              </a:rPr>
            </a:br>
            <a:endParaRPr lang="en-US" dirty="0">
              <a:solidFill>
                <a:schemeClr val="accent1"/>
              </a:solidFill>
            </a:endParaRPr>
          </a:p>
          <a:p>
            <a:pPr marL="914400" lvl="1" indent="-457200">
              <a:buFont typeface="+mj-lt"/>
              <a:buAutoNum type="arabicPeriod"/>
            </a:pPr>
            <a:r>
              <a:rPr lang="en-US" dirty="0"/>
              <a:t>See if less-sophisticated counties respond more to social connections</a:t>
            </a:r>
            <a:br>
              <a:rPr lang="en-US" dirty="0"/>
            </a:br>
            <a:r>
              <a:rPr lang="en-US" dirty="0">
                <a:solidFill>
                  <a:schemeClr val="accent1"/>
                </a:solidFill>
              </a:rPr>
              <a:t>(testing the information hypothesis)</a:t>
            </a:r>
          </a:p>
        </p:txBody>
      </p:sp>
      <p:sp>
        <p:nvSpPr>
          <p:cNvPr id="4" name="Slide Number Placeholder 3">
            <a:extLst>
              <a:ext uri="{FF2B5EF4-FFF2-40B4-BE49-F238E27FC236}">
                <a16:creationId xmlns:a16="http://schemas.microsoft.com/office/drawing/2014/main" id="{F7D28AA7-6C00-DD46-B687-1C91B343CEDB}"/>
              </a:ext>
            </a:extLst>
          </p:cNvPr>
          <p:cNvSpPr>
            <a:spLocks noGrp="1"/>
          </p:cNvSpPr>
          <p:nvPr>
            <p:ph type="sldNum" sz="quarter" idx="12"/>
          </p:nvPr>
        </p:nvSpPr>
        <p:spPr/>
        <p:txBody>
          <a:bodyPr/>
          <a:lstStyle/>
          <a:p>
            <a:fld id="{C4990ED3-663E-C243-A288-F9F122343307}" type="slidenum">
              <a:rPr lang="en-US" smtClean="0"/>
              <a:t>16</a:t>
            </a:fld>
            <a:endParaRPr lang="en-US"/>
          </a:p>
        </p:txBody>
      </p:sp>
    </p:spTree>
    <p:extLst>
      <p:ext uri="{BB962C8B-B14F-4D97-AF65-F5344CB8AC3E}">
        <p14:creationId xmlns:p14="http://schemas.microsoft.com/office/powerpoint/2010/main" val="156915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2196-4D7D-8B4A-982F-48A980FF0415}"/>
              </a:ext>
            </a:extLst>
          </p:cNvPr>
          <p:cNvSpPr>
            <a:spLocks noGrp="1"/>
          </p:cNvSpPr>
          <p:nvPr>
            <p:ph type="title"/>
          </p:nvPr>
        </p:nvSpPr>
        <p:spPr/>
        <p:txBody>
          <a:bodyPr>
            <a:normAutofit/>
          </a:bodyPr>
          <a:lstStyle/>
          <a:p>
            <a:r>
              <a:rPr lang="en-US" sz="4000" u="sng" dirty="0">
                <a:solidFill>
                  <a:schemeClr val="accent1"/>
                </a:solidFill>
              </a:rPr>
              <a:t>Risk Exposure</a:t>
            </a:r>
            <a:r>
              <a:rPr lang="en-US" sz="4000" dirty="0">
                <a:solidFill>
                  <a:schemeClr val="accent1"/>
                </a:solidFill>
              </a:rPr>
              <a:t>:</a:t>
            </a:r>
            <a:r>
              <a:rPr lang="en-US" sz="4000" dirty="0"/>
              <a:t> Doesn’t seem to be due to travel or Asians.</a:t>
            </a:r>
          </a:p>
        </p:txBody>
      </p:sp>
      <p:sp>
        <p:nvSpPr>
          <p:cNvPr id="3" name="Content Placeholder 2">
            <a:extLst>
              <a:ext uri="{FF2B5EF4-FFF2-40B4-BE49-F238E27FC236}">
                <a16:creationId xmlns:a16="http://schemas.microsoft.com/office/drawing/2014/main" id="{4CD38AC3-711F-D44F-9678-96E03115979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0B3E23B-6370-2644-BF66-EE2694D85900}"/>
              </a:ext>
            </a:extLst>
          </p:cNvPr>
          <p:cNvPicPr>
            <a:picLocks noChangeAspect="1"/>
          </p:cNvPicPr>
          <p:nvPr/>
        </p:nvPicPr>
        <p:blipFill>
          <a:blip r:embed="rId2"/>
          <a:stretch>
            <a:fillRect/>
          </a:stretch>
        </p:blipFill>
        <p:spPr>
          <a:xfrm>
            <a:off x="1263569" y="2015199"/>
            <a:ext cx="9664861" cy="4486980"/>
          </a:xfrm>
          <a:prstGeom prst="rect">
            <a:avLst/>
          </a:prstGeom>
        </p:spPr>
      </p:pic>
      <p:sp>
        <p:nvSpPr>
          <p:cNvPr id="5" name="Slide Number Placeholder 4">
            <a:extLst>
              <a:ext uri="{FF2B5EF4-FFF2-40B4-BE49-F238E27FC236}">
                <a16:creationId xmlns:a16="http://schemas.microsoft.com/office/drawing/2014/main" id="{260890C5-9468-EE49-9981-D69556A531F7}"/>
              </a:ext>
            </a:extLst>
          </p:cNvPr>
          <p:cNvSpPr>
            <a:spLocks noGrp="1"/>
          </p:cNvSpPr>
          <p:nvPr>
            <p:ph type="sldNum" sz="quarter" idx="12"/>
          </p:nvPr>
        </p:nvSpPr>
        <p:spPr/>
        <p:txBody>
          <a:bodyPr/>
          <a:lstStyle/>
          <a:p>
            <a:fld id="{C4990ED3-663E-C243-A288-F9F122343307}" type="slidenum">
              <a:rPr lang="en-US" smtClean="0"/>
              <a:t>17</a:t>
            </a:fld>
            <a:endParaRPr lang="en-US"/>
          </a:p>
        </p:txBody>
      </p:sp>
      <p:sp>
        <p:nvSpPr>
          <p:cNvPr id="6" name="Rectangle 5">
            <a:extLst>
              <a:ext uri="{FF2B5EF4-FFF2-40B4-BE49-F238E27FC236}">
                <a16:creationId xmlns:a16="http://schemas.microsoft.com/office/drawing/2014/main" id="{D53053D5-3437-3845-898E-D2E6D5034AE0}"/>
              </a:ext>
            </a:extLst>
          </p:cNvPr>
          <p:cNvSpPr/>
          <p:nvPr/>
        </p:nvSpPr>
        <p:spPr>
          <a:xfrm>
            <a:off x="1364306" y="3650547"/>
            <a:ext cx="9542136" cy="868952"/>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432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4283-4C5D-5A44-92D0-74D4990F5884}"/>
              </a:ext>
            </a:extLst>
          </p:cNvPr>
          <p:cNvSpPr>
            <a:spLocks noGrp="1"/>
          </p:cNvSpPr>
          <p:nvPr>
            <p:ph type="title"/>
          </p:nvPr>
        </p:nvSpPr>
        <p:spPr/>
        <p:txBody>
          <a:bodyPr/>
          <a:lstStyle/>
          <a:p>
            <a:r>
              <a:rPr lang="en-US" u="sng" dirty="0">
                <a:solidFill>
                  <a:schemeClr val="accent1"/>
                </a:solidFill>
              </a:rPr>
              <a:t>Risk Exposure</a:t>
            </a:r>
            <a:r>
              <a:rPr lang="en-US" dirty="0">
                <a:solidFill>
                  <a:schemeClr val="accent1"/>
                </a:solidFill>
              </a:rPr>
              <a:t>:</a:t>
            </a:r>
          </a:p>
        </p:txBody>
      </p:sp>
      <p:sp>
        <p:nvSpPr>
          <p:cNvPr id="3" name="Content Placeholder 2">
            <a:extLst>
              <a:ext uri="{FF2B5EF4-FFF2-40B4-BE49-F238E27FC236}">
                <a16:creationId xmlns:a16="http://schemas.microsoft.com/office/drawing/2014/main" id="{1B2601D4-8ADC-FE4F-8933-927B72D91092}"/>
              </a:ext>
            </a:extLst>
          </p:cNvPr>
          <p:cNvSpPr>
            <a:spLocks noGrp="1"/>
          </p:cNvSpPr>
          <p:nvPr>
            <p:ph idx="1"/>
          </p:nvPr>
        </p:nvSpPr>
        <p:spPr>
          <a:xfrm>
            <a:off x="838200" y="1825625"/>
            <a:ext cx="4587445" cy="4351338"/>
          </a:xfrm>
        </p:spPr>
        <p:txBody>
          <a:bodyPr/>
          <a:lstStyle/>
          <a:p>
            <a:r>
              <a:rPr lang="en-US" dirty="0"/>
              <a:t>Lower social connection effect in areas with more</a:t>
            </a:r>
            <a:br>
              <a:rPr lang="en-US" dirty="0"/>
            </a:br>
            <a:r>
              <a:rPr lang="en-US" dirty="0"/>
              <a:t>health risk exposure.</a:t>
            </a:r>
          </a:p>
          <a:p>
            <a:r>
              <a:rPr lang="en-US" dirty="0"/>
              <a:t>More health risk, more compliance overall.</a:t>
            </a:r>
          </a:p>
          <a:p>
            <a:r>
              <a:rPr lang="en-US" dirty="0"/>
              <a:t>Effect of social connections still present unconditionally.</a:t>
            </a:r>
          </a:p>
        </p:txBody>
      </p:sp>
      <p:pic>
        <p:nvPicPr>
          <p:cNvPr id="4" name="Picture 3">
            <a:extLst>
              <a:ext uri="{FF2B5EF4-FFF2-40B4-BE49-F238E27FC236}">
                <a16:creationId xmlns:a16="http://schemas.microsoft.com/office/drawing/2014/main" id="{4DEBF547-BE44-0D4A-99E7-A0FD43EED7D0}"/>
              </a:ext>
            </a:extLst>
          </p:cNvPr>
          <p:cNvPicPr>
            <a:picLocks noChangeAspect="1"/>
          </p:cNvPicPr>
          <p:nvPr/>
        </p:nvPicPr>
        <p:blipFill>
          <a:blip r:embed="rId2"/>
          <a:stretch>
            <a:fillRect/>
          </a:stretch>
        </p:blipFill>
        <p:spPr>
          <a:xfrm>
            <a:off x="5425645" y="0"/>
            <a:ext cx="6155777" cy="6858000"/>
          </a:xfrm>
          <a:prstGeom prst="rect">
            <a:avLst/>
          </a:prstGeom>
        </p:spPr>
      </p:pic>
      <p:sp>
        <p:nvSpPr>
          <p:cNvPr id="5" name="Slide Number Placeholder 4">
            <a:extLst>
              <a:ext uri="{FF2B5EF4-FFF2-40B4-BE49-F238E27FC236}">
                <a16:creationId xmlns:a16="http://schemas.microsoft.com/office/drawing/2014/main" id="{EDF74E9B-392B-684A-84F8-A6E260D4A806}"/>
              </a:ext>
            </a:extLst>
          </p:cNvPr>
          <p:cNvSpPr>
            <a:spLocks noGrp="1"/>
          </p:cNvSpPr>
          <p:nvPr>
            <p:ph type="sldNum" sz="quarter" idx="12"/>
          </p:nvPr>
        </p:nvSpPr>
        <p:spPr/>
        <p:txBody>
          <a:bodyPr/>
          <a:lstStyle/>
          <a:p>
            <a:fld id="{C4990ED3-663E-C243-A288-F9F122343307}" type="slidenum">
              <a:rPr lang="en-US" smtClean="0"/>
              <a:t>18</a:t>
            </a:fld>
            <a:endParaRPr lang="en-US"/>
          </a:p>
        </p:txBody>
      </p:sp>
    </p:spTree>
    <p:extLst>
      <p:ext uri="{BB962C8B-B14F-4D97-AF65-F5344CB8AC3E}">
        <p14:creationId xmlns:p14="http://schemas.microsoft.com/office/powerpoint/2010/main" val="434663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8471F-3C6A-F14F-8693-C3DA34EB00ED}"/>
              </a:ext>
            </a:extLst>
          </p:cNvPr>
          <p:cNvSpPr>
            <a:spLocks noGrp="1"/>
          </p:cNvSpPr>
          <p:nvPr>
            <p:ph type="title"/>
          </p:nvPr>
        </p:nvSpPr>
        <p:spPr/>
        <p:txBody>
          <a:bodyPr>
            <a:normAutofit/>
          </a:bodyPr>
          <a:lstStyle/>
          <a:p>
            <a:r>
              <a:rPr lang="en-US" sz="2400" dirty="0"/>
              <a:t>As of April 24</a:t>
            </a:r>
          </a:p>
        </p:txBody>
      </p:sp>
      <p:sp>
        <p:nvSpPr>
          <p:cNvPr id="3" name="Content Placeholder 2">
            <a:extLst>
              <a:ext uri="{FF2B5EF4-FFF2-40B4-BE49-F238E27FC236}">
                <a16:creationId xmlns:a16="http://schemas.microsoft.com/office/drawing/2014/main" id="{9BD7D301-746B-6146-A4B7-25F189632F2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D22BDA-43BD-FC4F-AFB1-0A9DDFC7468F}"/>
              </a:ext>
            </a:extLst>
          </p:cNvPr>
          <p:cNvPicPr>
            <a:picLocks noChangeAspect="1"/>
          </p:cNvPicPr>
          <p:nvPr/>
        </p:nvPicPr>
        <p:blipFill>
          <a:blip r:embed="rId2"/>
          <a:stretch>
            <a:fillRect/>
          </a:stretch>
        </p:blipFill>
        <p:spPr>
          <a:xfrm>
            <a:off x="2959098" y="379280"/>
            <a:ext cx="9225537" cy="6254602"/>
          </a:xfrm>
          <a:prstGeom prst="rect">
            <a:avLst/>
          </a:prstGeom>
        </p:spPr>
      </p:pic>
      <p:sp>
        <p:nvSpPr>
          <p:cNvPr id="7" name="Content Placeholder 2">
            <a:extLst>
              <a:ext uri="{FF2B5EF4-FFF2-40B4-BE49-F238E27FC236}">
                <a16:creationId xmlns:a16="http://schemas.microsoft.com/office/drawing/2014/main" id="{8820FA6A-D996-C74F-BC6C-77CEBBECB3B8}"/>
              </a:ext>
            </a:extLst>
          </p:cNvPr>
          <p:cNvSpPr txBox="1">
            <a:spLocks/>
          </p:cNvSpPr>
          <p:nvPr/>
        </p:nvSpPr>
        <p:spPr>
          <a:xfrm>
            <a:off x="7539318" y="6576921"/>
            <a:ext cx="3814482" cy="2301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SG" sz="1200" dirty="0">
                <a:hlinkClick r:id="rId3"/>
              </a:rPr>
              <a:t>Source: https://www.ft.com/coronavirus-latest</a:t>
            </a:r>
            <a:r>
              <a:rPr lang="en-SG" sz="1200" dirty="0"/>
              <a:t>. Accessed April 24, 2020</a:t>
            </a:r>
            <a:endParaRPr lang="en-US" sz="1200" dirty="0"/>
          </a:p>
        </p:txBody>
      </p:sp>
      <p:sp>
        <p:nvSpPr>
          <p:cNvPr id="9" name="Slide Number Placeholder 8">
            <a:extLst>
              <a:ext uri="{FF2B5EF4-FFF2-40B4-BE49-F238E27FC236}">
                <a16:creationId xmlns:a16="http://schemas.microsoft.com/office/drawing/2014/main" id="{DCCDDF3E-EEF7-B54D-A013-1EFE52D4BE38}"/>
              </a:ext>
            </a:extLst>
          </p:cNvPr>
          <p:cNvSpPr>
            <a:spLocks noGrp="1"/>
          </p:cNvSpPr>
          <p:nvPr>
            <p:ph type="sldNum" sz="quarter" idx="12"/>
          </p:nvPr>
        </p:nvSpPr>
        <p:spPr/>
        <p:txBody>
          <a:bodyPr/>
          <a:lstStyle/>
          <a:p>
            <a:fld id="{C4990ED3-663E-C243-A288-F9F122343307}" type="slidenum">
              <a:rPr lang="en-US" smtClean="0"/>
              <a:t>1</a:t>
            </a:fld>
            <a:endParaRPr lang="en-US"/>
          </a:p>
        </p:txBody>
      </p:sp>
    </p:spTree>
    <p:extLst>
      <p:ext uri="{BB962C8B-B14F-4D97-AF65-F5344CB8AC3E}">
        <p14:creationId xmlns:p14="http://schemas.microsoft.com/office/powerpoint/2010/main" val="4086933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4DD1-8B0A-8749-8781-CDCFCB594A16}"/>
              </a:ext>
            </a:extLst>
          </p:cNvPr>
          <p:cNvSpPr>
            <a:spLocks noGrp="1"/>
          </p:cNvSpPr>
          <p:nvPr>
            <p:ph type="title"/>
          </p:nvPr>
        </p:nvSpPr>
        <p:spPr/>
        <p:txBody>
          <a:bodyPr/>
          <a:lstStyle/>
          <a:p>
            <a:r>
              <a:rPr lang="en-US" u="sng" dirty="0">
                <a:solidFill>
                  <a:schemeClr val="accent1"/>
                </a:solidFill>
              </a:rPr>
              <a:t>Biased Beliefs</a:t>
            </a:r>
            <a:r>
              <a:rPr lang="en-US" dirty="0">
                <a:solidFill>
                  <a:schemeClr val="accent1"/>
                </a:solidFill>
              </a:rPr>
              <a:t>:</a:t>
            </a:r>
          </a:p>
        </p:txBody>
      </p:sp>
      <p:sp>
        <p:nvSpPr>
          <p:cNvPr id="3" name="Content Placeholder 2">
            <a:extLst>
              <a:ext uri="{FF2B5EF4-FFF2-40B4-BE49-F238E27FC236}">
                <a16:creationId xmlns:a16="http://schemas.microsoft.com/office/drawing/2014/main" id="{38497DBC-A293-B14E-99A9-7EEE9D37FB86}"/>
              </a:ext>
            </a:extLst>
          </p:cNvPr>
          <p:cNvSpPr>
            <a:spLocks noGrp="1"/>
          </p:cNvSpPr>
          <p:nvPr>
            <p:ph idx="1"/>
          </p:nvPr>
        </p:nvSpPr>
        <p:spPr>
          <a:xfrm>
            <a:off x="838200" y="1825625"/>
            <a:ext cx="5331246" cy="4351338"/>
          </a:xfrm>
        </p:spPr>
        <p:txBody>
          <a:bodyPr>
            <a:normAutofit/>
          </a:bodyPr>
          <a:lstStyle/>
          <a:p>
            <a:pPr marL="0" indent="0">
              <a:buNone/>
            </a:pPr>
            <a:r>
              <a:rPr lang="en-US" sz="1800" dirty="0"/>
              <a:t>Using Political Orientation and Race, we find:</a:t>
            </a:r>
          </a:p>
          <a:p>
            <a:pPr marL="0" indent="0">
              <a:buNone/>
            </a:pPr>
            <a:endParaRPr lang="en-US" sz="1800" dirty="0"/>
          </a:p>
          <a:p>
            <a:pPr marL="0" indent="0">
              <a:buNone/>
            </a:pPr>
            <a:r>
              <a:rPr lang="en-US" sz="1600" dirty="0"/>
              <a:t>(Column 1) Republican w/ friends in China </a:t>
            </a:r>
            <a:r>
              <a:rPr lang="en-US" sz="1600" dirty="0">
                <a:sym typeface="Wingdings" pitchFamily="2" charset="2"/>
              </a:rPr>
              <a:t> more SCI effect</a:t>
            </a:r>
          </a:p>
          <a:p>
            <a:pPr marL="0" indent="0">
              <a:buNone/>
            </a:pPr>
            <a:r>
              <a:rPr lang="en-US" sz="1600" dirty="0"/>
              <a:t>(Column 2) Republican w/ friends in Italy </a:t>
            </a:r>
            <a:r>
              <a:rPr lang="en-US" sz="1600" dirty="0">
                <a:sym typeface="Wingdings" pitchFamily="2" charset="2"/>
              </a:rPr>
              <a:t> more SCI effect</a:t>
            </a:r>
          </a:p>
          <a:p>
            <a:pPr marL="0" indent="0">
              <a:buNone/>
            </a:pPr>
            <a:endParaRPr lang="en-US" sz="1600" dirty="0">
              <a:sym typeface="Wingdings" pitchFamily="2" charset="2"/>
            </a:endParaRPr>
          </a:p>
          <a:p>
            <a:pPr marL="0" indent="0">
              <a:buNone/>
            </a:pPr>
            <a:r>
              <a:rPr lang="en-US" sz="1600" dirty="0">
                <a:solidFill>
                  <a:schemeClr val="accent1"/>
                </a:solidFill>
                <a:sym typeface="Wingdings" pitchFamily="2" charset="2"/>
              </a:rPr>
              <a:t>(Column 3) Asian w/ friends in Italy  more SCI effect</a:t>
            </a:r>
          </a:p>
          <a:p>
            <a:pPr marL="0" indent="0">
              <a:buNone/>
            </a:pPr>
            <a:r>
              <a:rPr lang="en-US" sz="1600" dirty="0">
                <a:sym typeface="Wingdings" pitchFamily="2" charset="2"/>
              </a:rPr>
              <a:t>(Column 3) Asian w/ friends in China  less SCI effect</a:t>
            </a:r>
          </a:p>
          <a:p>
            <a:pPr marL="0" indent="0">
              <a:buNone/>
            </a:pPr>
            <a:endParaRPr lang="en-US" sz="1600" dirty="0">
              <a:sym typeface="Wingdings" pitchFamily="2" charset="2"/>
            </a:endParaRPr>
          </a:p>
          <a:p>
            <a:pPr marL="0" indent="0">
              <a:buNone/>
            </a:pPr>
            <a:r>
              <a:rPr lang="en-US" sz="1600" dirty="0">
                <a:solidFill>
                  <a:schemeClr val="accent1"/>
                </a:solidFill>
              </a:rPr>
              <a:t>(Column 4) White w/ friends in China</a:t>
            </a:r>
            <a:r>
              <a:rPr lang="en-US" sz="1600" dirty="0">
                <a:solidFill>
                  <a:schemeClr val="accent1"/>
                </a:solidFill>
                <a:sym typeface="Wingdings" pitchFamily="2" charset="2"/>
              </a:rPr>
              <a:t> more SCI effect</a:t>
            </a:r>
          </a:p>
          <a:p>
            <a:pPr marL="0" indent="0">
              <a:buNone/>
            </a:pPr>
            <a:r>
              <a:rPr lang="en-US" sz="1600" dirty="0"/>
              <a:t>(Column 4) White w/ friends in Italy</a:t>
            </a:r>
            <a:r>
              <a:rPr lang="en-US" sz="1600" dirty="0">
                <a:sym typeface="Wingdings" pitchFamily="2" charset="2"/>
              </a:rPr>
              <a:t> less SCI effect</a:t>
            </a:r>
          </a:p>
          <a:p>
            <a:pPr marL="0" indent="0">
              <a:buNone/>
            </a:pPr>
            <a:endParaRPr lang="en-US" sz="1600" dirty="0">
              <a:sym typeface="Wingdings" pitchFamily="2" charset="2"/>
            </a:endParaRPr>
          </a:p>
          <a:p>
            <a:pPr marL="0" indent="0" algn="ctr">
              <a:buNone/>
            </a:pPr>
            <a:r>
              <a:rPr lang="en-US" sz="2000" dirty="0">
                <a:solidFill>
                  <a:schemeClr val="accent1"/>
                </a:solidFill>
                <a:sym typeface="Wingdings" pitchFamily="2" charset="2"/>
              </a:rPr>
              <a:t>Opposite of the echo chamber hypothesis</a:t>
            </a:r>
            <a:endParaRPr lang="en-US" sz="2000" dirty="0">
              <a:solidFill>
                <a:schemeClr val="accent1"/>
              </a:solidFill>
            </a:endParaRPr>
          </a:p>
        </p:txBody>
      </p:sp>
      <p:pic>
        <p:nvPicPr>
          <p:cNvPr id="5" name="Picture 4">
            <a:extLst>
              <a:ext uri="{FF2B5EF4-FFF2-40B4-BE49-F238E27FC236}">
                <a16:creationId xmlns:a16="http://schemas.microsoft.com/office/drawing/2014/main" id="{A92D1319-EDF0-0F4F-9330-9B660AD8E979}"/>
              </a:ext>
            </a:extLst>
          </p:cNvPr>
          <p:cNvPicPr>
            <a:picLocks noChangeAspect="1"/>
          </p:cNvPicPr>
          <p:nvPr/>
        </p:nvPicPr>
        <p:blipFill>
          <a:blip r:embed="rId3"/>
          <a:stretch>
            <a:fillRect/>
          </a:stretch>
        </p:blipFill>
        <p:spPr>
          <a:xfrm>
            <a:off x="6284234" y="0"/>
            <a:ext cx="5344988" cy="6858000"/>
          </a:xfrm>
          <a:prstGeom prst="rect">
            <a:avLst/>
          </a:prstGeom>
        </p:spPr>
      </p:pic>
      <p:sp>
        <p:nvSpPr>
          <p:cNvPr id="4" name="Slide Number Placeholder 3">
            <a:extLst>
              <a:ext uri="{FF2B5EF4-FFF2-40B4-BE49-F238E27FC236}">
                <a16:creationId xmlns:a16="http://schemas.microsoft.com/office/drawing/2014/main" id="{42905FA2-3D3F-9243-8943-FAF2D57ED6AF}"/>
              </a:ext>
            </a:extLst>
          </p:cNvPr>
          <p:cNvSpPr>
            <a:spLocks noGrp="1"/>
          </p:cNvSpPr>
          <p:nvPr>
            <p:ph type="sldNum" sz="quarter" idx="12"/>
          </p:nvPr>
        </p:nvSpPr>
        <p:spPr/>
        <p:txBody>
          <a:bodyPr/>
          <a:lstStyle/>
          <a:p>
            <a:fld id="{C4990ED3-663E-C243-A288-F9F122343307}" type="slidenum">
              <a:rPr lang="en-US" smtClean="0"/>
              <a:t>19</a:t>
            </a:fld>
            <a:endParaRPr lang="en-US"/>
          </a:p>
        </p:txBody>
      </p:sp>
      <p:sp>
        <p:nvSpPr>
          <p:cNvPr id="7" name="Rectangle 6">
            <a:extLst>
              <a:ext uri="{FF2B5EF4-FFF2-40B4-BE49-F238E27FC236}">
                <a16:creationId xmlns:a16="http://schemas.microsoft.com/office/drawing/2014/main" id="{AC6573AE-40CE-E645-BF2F-C8C3415EB091}"/>
              </a:ext>
            </a:extLst>
          </p:cNvPr>
          <p:cNvSpPr/>
          <p:nvPr/>
        </p:nvSpPr>
        <p:spPr>
          <a:xfrm>
            <a:off x="6356424" y="1953245"/>
            <a:ext cx="3334466" cy="614950"/>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88E7EA-EF5D-8E4C-98C1-8309F3E99F60}"/>
              </a:ext>
            </a:extLst>
          </p:cNvPr>
          <p:cNvSpPr/>
          <p:nvPr/>
        </p:nvSpPr>
        <p:spPr>
          <a:xfrm>
            <a:off x="6356423" y="2865702"/>
            <a:ext cx="4213865" cy="612518"/>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E470E5-9FE9-954C-99EA-DE087260B184}"/>
              </a:ext>
            </a:extLst>
          </p:cNvPr>
          <p:cNvSpPr/>
          <p:nvPr/>
        </p:nvSpPr>
        <p:spPr>
          <a:xfrm>
            <a:off x="6356423" y="3775727"/>
            <a:ext cx="5071389" cy="630018"/>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335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2E10-07B4-CF4B-A97E-439387BB77C2}"/>
              </a:ext>
            </a:extLst>
          </p:cNvPr>
          <p:cNvSpPr>
            <a:spLocks noGrp="1"/>
          </p:cNvSpPr>
          <p:nvPr>
            <p:ph type="title"/>
          </p:nvPr>
        </p:nvSpPr>
        <p:spPr/>
        <p:txBody>
          <a:bodyPr>
            <a:normAutofit/>
          </a:bodyPr>
          <a:lstStyle/>
          <a:p>
            <a:r>
              <a:rPr lang="en-US" u="sng" dirty="0">
                <a:solidFill>
                  <a:schemeClr val="accent1"/>
                </a:solidFill>
              </a:rPr>
              <a:t>Information Flow</a:t>
            </a:r>
            <a:r>
              <a:rPr lang="en-US" dirty="0">
                <a:solidFill>
                  <a:schemeClr val="accent1"/>
                </a:solidFill>
              </a:rPr>
              <a:t>:</a:t>
            </a:r>
            <a:endParaRPr lang="en-US" dirty="0"/>
          </a:p>
        </p:txBody>
      </p:sp>
      <p:sp>
        <p:nvSpPr>
          <p:cNvPr id="3" name="Content Placeholder 2">
            <a:extLst>
              <a:ext uri="{FF2B5EF4-FFF2-40B4-BE49-F238E27FC236}">
                <a16:creationId xmlns:a16="http://schemas.microsoft.com/office/drawing/2014/main" id="{823FC580-82CE-364D-B9C2-D83E7E48A956}"/>
              </a:ext>
            </a:extLst>
          </p:cNvPr>
          <p:cNvSpPr>
            <a:spLocks noGrp="1"/>
          </p:cNvSpPr>
          <p:nvPr>
            <p:ph idx="1"/>
          </p:nvPr>
        </p:nvSpPr>
        <p:spPr>
          <a:xfrm>
            <a:off x="838200" y="1825625"/>
            <a:ext cx="4636873" cy="4351338"/>
          </a:xfrm>
        </p:spPr>
        <p:txBody>
          <a:bodyPr/>
          <a:lstStyle/>
          <a:p>
            <a:pPr marL="0" indent="0">
              <a:buNone/>
            </a:pPr>
            <a:r>
              <a:rPr lang="en-US" dirty="0"/>
              <a:t>Column (1 &amp; 2) </a:t>
            </a:r>
            <a:br>
              <a:rPr lang="en-US" dirty="0"/>
            </a:br>
            <a:r>
              <a:rPr lang="en-US" dirty="0"/>
              <a:t>Older counties exhibit more social connection effect</a:t>
            </a:r>
          </a:p>
          <a:p>
            <a:pPr marL="0" indent="0">
              <a:buNone/>
            </a:pPr>
            <a:endParaRPr lang="en-US" dirty="0"/>
          </a:p>
          <a:p>
            <a:pPr marL="0" indent="0">
              <a:buNone/>
            </a:pPr>
            <a:r>
              <a:rPr lang="en-US" dirty="0"/>
              <a:t>Column (3 &amp; 4) </a:t>
            </a:r>
            <a:br>
              <a:rPr lang="en-US" dirty="0"/>
            </a:br>
            <a:r>
              <a:rPr lang="en-US" dirty="0"/>
              <a:t>Better-educated counties exhibit a smaller social connection effect</a:t>
            </a:r>
          </a:p>
        </p:txBody>
      </p:sp>
      <p:sp>
        <p:nvSpPr>
          <p:cNvPr id="5" name="Slide Number Placeholder 4">
            <a:extLst>
              <a:ext uri="{FF2B5EF4-FFF2-40B4-BE49-F238E27FC236}">
                <a16:creationId xmlns:a16="http://schemas.microsoft.com/office/drawing/2014/main" id="{53AA6BA3-7884-054F-9262-132918E98C32}"/>
              </a:ext>
            </a:extLst>
          </p:cNvPr>
          <p:cNvSpPr>
            <a:spLocks noGrp="1"/>
          </p:cNvSpPr>
          <p:nvPr>
            <p:ph type="sldNum" sz="quarter" idx="12"/>
          </p:nvPr>
        </p:nvSpPr>
        <p:spPr/>
        <p:txBody>
          <a:bodyPr/>
          <a:lstStyle/>
          <a:p>
            <a:fld id="{C4990ED3-663E-C243-A288-F9F122343307}" type="slidenum">
              <a:rPr lang="en-US" smtClean="0"/>
              <a:t>20</a:t>
            </a:fld>
            <a:endParaRPr lang="en-US"/>
          </a:p>
        </p:txBody>
      </p:sp>
      <p:pic>
        <p:nvPicPr>
          <p:cNvPr id="6" name="Picture 5">
            <a:extLst>
              <a:ext uri="{FF2B5EF4-FFF2-40B4-BE49-F238E27FC236}">
                <a16:creationId xmlns:a16="http://schemas.microsoft.com/office/drawing/2014/main" id="{67ED9CCB-519D-344E-8BD0-E595A54A420D}"/>
              </a:ext>
            </a:extLst>
          </p:cNvPr>
          <p:cNvPicPr>
            <a:picLocks noChangeAspect="1"/>
          </p:cNvPicPr>
          <p:nvPr/>
        </p:nvPicPr>
        <p:blipFill>
          <a:blip r:embed="rId3"/>
          <a:stretch>
            <a:fillRect/>
          </a:stretch>
        </p:blipFill>
        <p:spPr>
          <a:xfrm>
            <a:off x="5691076" y="228854"/>
            <a:ext cx="6085956" cy="6492621"/>
          </a:xfrm>
          <a:prstGeom prst="rect">
            <a:avLst/>
          </a:prstGeom>
        </p:spPr>
      </p:pic>
      <p:sp>
        <p:nvSpPr>
          <p:cNvPr id="7" name="Rectangle 6">
            <a:extLst>
              <a:ext uri="{FF2B5EF4-FFF2-40B4-BE49-F238E27FC236}">
                <a16:creationId xmlns:a16="http://schemas.microsoft.com/office/drawing/2014/main" id="{0D9C7025-8BDA-DD4C-946D-C588005AF547}"/>
              </a:ext>
            </a:extLst>
          </p:cNvPr>
          <p:cNvSpPr/>
          <p:nvPr/>
        </p:nvSpPr>
        <p:spPr>
          <a:xfrm>
            <a:off x="5772529" y="2228666"/>
            <a:ext cx="3966381" cy="690803"/>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D06AF6-4591-BE41-86FB-BF640D8BD8BF}"/>
              </a:ext>
            </a:extLst>
          </p:cNvPr>
          <p:cNvSpPr/>
          <p:nvPr/>
        </p:nvSpPr>
        <p:spPr>
          <a:xfrm>
            <a:off x="5772529" y="3246289"/>
            <a:ext cx="5707047" cy="690803"/>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403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2E10-07B4-CF4B-A97E-439387BB77C2}"/>
              </a:ext>
            </a:extLst>
          </p:cNvPr>
          <p:cNvSpPr>
            <a:spLocks noGrp="1"/>
          </p:cNvSpPr>
          <p:nvPr>
            <p:ph type="title"/>
          </p:nvPr>
        </p:nvSpPr>
        <p:spPr/>
        <p:txBody>
          <a:bodyPr>
            <a:normAutofit fontScale="90000"/>
          </a:bodyPr>
          <a:lstStyle/>
          <a:p>
            <a:r>
              <a:rPr lang="en-US" u="sng" dirty="0">
                <a:solidFill>
                  <a:schemeClr val="accent1"/>
                </a:solidFill>
              </a:rPr>
              <a:t>Information Flow</a:t>
            </a:r>
            <a:r>
              <a:rPr lang="en-US" dirty="0">
                <a:solidFill>
                  <a:schemeClr val="accent1"/>
                </a:solidFill>
              </a:rPr>
              <a:t>:</a:t>
            </a:r>
            <a:r>
              <a:rPr lang="en-US" dirty="0"/>
              <a:t> </a:t>
            </a:r>
            <a:r>
              <a:rPr lang="en-US" sz="2700" dirty="0"/>
              <a:t>Social connection effect appears only for Italy and China and not other affected and geographically closer countries.</a:t>
            </a:r>
            <a:endParaRPr lang="en-US" dirty="0"/>
          </a:p>
        </p:txBody>
      </p:sp>
      <p:sp>
        <p:nvSpPr>
          <p:cNvPr id="3" name="Content Placeholder 2">
            <a:extLst>
              <a:ext uri="{FF2B5EF4-FFF2-40B4-BE49-F238E27FC236}">
                <a16:creationId xmlns:a16="http://schemas.microsoft.com/office/drawing/2014/main" id="{823FC580-82CE-364D-B9C2-D83E7E48A9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C6AE30-2593-1546-A505-C3D74A1DA8BE}"/>
              </a:ext>
            </a:extLst>
          </p:cNvPr>
          <p:cNvPicPr>
            <a:picLocks noChangeAspect="1"/>
          </p:cNvPicPr>
          <p:nvPr/>
        </p:nvPicPr>
        <p:blipFill>
          <a:blip r:embed="rId3"/>
          <a:stretch>
            <a:fillRect/>
          </a:stretch>
        </p:blipFill>
        <p:spPr>
          <a:xfrm>
            <a:off x="1866092" y="1707064"/>
            <a:ext cx="8459816" cy="5150936"/>
          </a:xfrm>
          <a:prstGeom prst="rect">
            <a:avLst/>
          </a:prstGeom>
        </p:spPr>
      </p:pic>
      <p:sp>
        <p:nvSpPr>
          <p:cNvPr id="5" name="Slide Number Placeholder 4">
            <a:extLst>
              <a:ext uri="{FF2B5EF4-FFF2-40B4-BE49-F238E27FC236}">
                <a16:creationId xmlns:a16="http://schemas.microsoft.com/office/drawing/2014/main" id="{53AA6BA3-7884-054F-9262-132918E98C32}"/>
              </a:ext>
            </a:extLst>
          </p:cNvPr>
          <p:cNvSpPr>
            <a:spLocks noGrp="1"/>
          </p:cNvSpPr>
          <p:nvPr>
            <p:ph type="sldNum" sz="quarter" idx="12"/>
          </p:nvPr>
        </p:nvSpPr>
        <p:spPr/>
        <p:txBody>
          <a:bodyPr/>
          <a:lstStyle/>
          <a:p>
            <a:fld id="{C4990ED3-663E-C243-A288-F9F122343307}" type="slidenum">
              <a:rPr lang="en-US" smtClean="0"/>
              <a:t>21</a:t>
            </a:fld>
            <a:endParaRPr lang="en-US"/>
          </a:p>
        </p:txBody>
      </p:sp>
      <p:sp>
        <p:nvSpPr>
          <p:cNvPr id="6" name="Rectangle 5">
            <a:extLst>
              <a:ext uri="{FF2B5EF4-FFF2-40B4-BE49-F238E27FC236}">
                <a16:creationId xmlns:a16="http://schemas.microsoft.com/office/drawing/2014/main" id="{897EDE05-4618-9042-85BD-0962999D6530}"/>
              </a:ext>
            </a:extLst>
          </p:cNvPr>
          <p:cNvSpPr/>
          <p:nvPr/>
        </p:nvSpPr>
        <p:spPr>
          <a:xfrm>
            <a:off x="1866092" y="2746460"/>
            <a:ext cx="8459816" cy="646736"/>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825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B20921-221A-EF43-A472-F704DF7B6705}"/>
              </a:ext>
            </a:extLst>
          </p:cNvPr>
          <p:cNvSpPr>
            <a:spLocks noGrp="1"/>
          </p:cNvSpPr>
          <p:nvPr>
            <p:ph type="title"/>
          </p:nvPr>
        </p:nvSpPr>
        <p:spPr/>
        <p:txBody>
          <a:bodyPr/>
          <a:lstStyle/>
          <a:p>
            <a:r>
              <a:rPr lang="en-US" dirty="0"/>
              <a:t>Conclusion</a:t>
            </a:r>
          </a:p>
        </p:txBody>
      </p:sp>
      <p:sp>
        <p:nvSpPr>
          <p:cNvPr id="7" name="Content Placeholder 6">
            <a:extLst>
              <a:ext uri="{FF2B5EF4-FFF2-40B4-BE49-F238E27FC236}">
                <a16:creationId xmlns:a16="http://schemas.microsoft.com/office/drawing/2014/main" id="{426D36FD-10AF-BB4A-A786-82C560353B41}"/>
              </a:ext>
            </a:extLst>
          </p:cNvPr>
          <p:cNvSpPr>
            <a:spLocks noGrp="1"/>
          </p:cNvSpPr>
          <p:nvPr>
            <p:ph idx="1"/>
          </p:nvPr>
        </p:nvSpPr>
        <p:spPr>
          <a:xfrm>
            <a:off x="838200" y="1825625"/>
            <a:ext cx="9462571" cy="4351338"/>
          </a:xfrm>
        </p:spPr>
        <p:txBody>
          <a:bodyPr>
            <a:normAutofit/>
          </a:bodyPr>
          <a:lstStyle/>
          <a:p>
            <a:r>
              <a:rPr lang="en-US" dirty="0">
                <a:solidFill>
                  <a:schemeClr val="accent1"/>
                </a:solidFill>
              </a:rPr>
              <a:t>Do people in the U.S. learn from the experiences of social connections in China or Italy?</a:t>
            </a:r>
          </a:p>
          <a:p>
            <a:pPr lvl="1"/>
            <a:r>
              <a:rPr lang="en-US" dirty="0"/>
              <a:t>Yes. Social connections to Italy and China increase the efficacy of mobility restrictions imposed by local governments by around 50% relative to the unconditional effect</a:t>
            </a:r>
          </a:p>
          <a:p>
            <a:pPr lvl="1"/>
            <a:r>
              <a:rPr lang="en-US" dirty="0"/>
              <a:t>Amplification appears due to information channel rather than risk exposures or biased beliefs</a:t>
            </a:r>
          </a:p>
          <a:p>
            <a:r>
              <a:rPr lang="en-US" dirty="0"/>
              <a:t>Results can be used to guide allocation of public health officials / law enforcement to better monitor or enforce compliance with social distancing.</a:t>
            </a:r>
          </a:p>
        </p:txBody>
      </p:sp>
      <p:sp>
        <p:nvSpPr>
          <p:cNvPr id="4" name="Slide Number Placeholder 3">
            <a:extLst>
              <a:ext uri="{FF2B5EF4-FFF2-40B4-BE49-F238E27FC236}">
                <a16:creationId xmlns:a16="http://schemas.microsoft.com/office/drawing/2014/main" id="{40FE100E-EE7D-EA44-B4FA-2D117A88E89E}"/>
              </a:ext>
            </a:extLst>
          </p:cNvPr>
          <p:cNvSpPr>
            <a:spLocks noGrp="1"/>
          </p:cNvSpPr>
          <p:nvPr>
            <p:ph type="sldNum" sz="quarter" idx="12"/>
          </p:nvPr>
        </p:nvSpPr>
        <p:spPr/>
        <p:txBody>
          <a:bodyPr/>
          <a:lstStyle/>
          <a:p>
            <a:fld id="{C4990ED3-663E-C243-A288-F9F122343307}" type="slidenum">
              <a:rPr lang="en-US" smtClean="0"/>
              <a:pPr/>
              <a:t>22</a:t>
            </a:fld>
            <a:endParaRPr lang="en-US"/>
          </a:p>
        </p:txBody>
      </p:sp>
      <p:pic>
        <p:nvPicPr>
          <p:cNvPr id="8" name="Picture 7">
            <a:extLst>
              <a:ext uri="{FF2B5EF4-FFF2-40B4-BE49-F238E27FC236}">
                <a16:creationId xmlns:a16="http://schemas.microsoft.com/office/drawing/2014/main" id="{852857AB-71F4-8449-8B8B-1CDD9C230FFE}"/>
              </a:ext>
            </a:extLst>
          </p:cNvPr>
          <p:cNvPicPr>
            <a:picLocks noChangeAspect="1"/>
          </p:cNvPicPr>
          <p:nvPr/>
        </p:nvPicPr>
        <p:blipFill>
          <a:blip r:embed="rId2"/>
          <a:stretch>
            <a:fillRect/>
          </a:stretch>
        </p:blipFill>
        <p:spPr>
          <a:xfrm>
            <a:off x="9321187" y="4323737"/>
            <a:ext cx="2032613" cy="2032613"/>
          </a:xfrm>
          <a:prstGeom prst="rect">
            <a:avLst/>
          </a:prstGeom>
        </p:spPr>
      </p:pic>
    </p:spTree>
    <p:extLst>
      <p:ext uri="{BB962C8B-B14F-4D97-AF65-F5344CB8AC3E}">
        <p14:creationId xmlns:p14="http://schemas.microsoft.com/office/powerpoint/2010/main" val="30916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77B889-5262-9442-A085-763ACE5A9C2B}"/>
              </a:ext>
            </a:extLst>
          </p:cNvPr>
          <p:cNvSpPr>
            <a:spLocks noGrp="1"/>
          </p:cNvSpPr>
          <p:nvPr>
            <p:ph type="title"/>
          </p:nvPr>
        </p:nvSpPr>
        <p:spPr/>
        <p:txBody>
          <a:bodyPr/>
          <a:lstStyle/>
          <a:p>
            <a:r>
              <a:rPr lang="en-US" dirty="0"/>
              <a:t>Appendix:</a:t>
            </a:r>
          </a:p>
        </p:txBody>
      </p:sp>
      <p:sp>
        <p:nvSpPr>
          <p:cNvPr id="6" name="Text Placeholder 5">
            <a:extLst>
              <a:ext uri="{FF2B5EF4-FFF2-40B4-BE49-F238E27FC236}">
                <a16:creationId xmlns:a16="http://schemas.microsoft.com/office/drawing/2014/main" id="{D4D04429-3D8F-D745-933B-DDB1F0B9E551}"/>
              </a:ext>
            </a:extLst>
          </p:cNvPr>
          <p:cNvSpPr>
            <a:spLocks noGrp="1"/>
          </p:cNvSpPr>
          <p:nvPr>
            <p:ph type="body" idx="1"/>
          </p:nvPr>
        </p:nvSpPr>
        <p:spPr/>
        <p:txBody>
          <a:bodyPr/>
          <a:lstStyle/>
          <a:p>
            <a:pPr marL="457200" indent="-457200">
              <a:buFont typeface="+mj-lt"/>
              <a:buAutoNum type="arabicPeriod"/>
            </a:pPr>
            <a:r>
              <a:rPr lang="en-US" dirty="0"/>
              <a:t>Intra-US connections</a:t>
            </a:r>
          </a:p>
          <a:p>
            <a:pPr marL="457200" indent="-457200">
              <a:buFont typeface="+mj-lt"/>
              <a:buAutoNum type="arabicPeriod"/>
            </a:pPr>
            <a:r>
              <a:rPr lang="en-US" dirty="0"/>
              <a:t>SCI-based amplification of local threats</a:t>
            </a:r>
          </a:p>
          <a:p>
            <a:pPr marL="457200" indent="-457200">
              <a:buFont typeface="+mj-lt"/>
              <a:buAutoNum type="arabicPeriod"/>
            </a:pPr>
            <a:r>
              <a:rPr lang="en-US" dirty="0"/>
              <a:t>Results split by types of mobility restrictions</a:t>
            </a:r>
          </a:p>
        </p:txBody>
      </p:sp>
      <p:sp>
        <p:nvSpPr>
          <p:cNvPr id="4" name="Slide Number Placeholder 3">
            <a:extLst>
              <a:ext uri="{FF2B5EF4-FFF2-40B4-BE49-F238E27FC236}">
                <a16:creationId xmlns:a16="http://schemas.microsoft.com/office/drawing/2014/main" id="{546F5D96-BA01-3D4C-B4C2-F4585391DC41}"/>
              </a:ext>
            </a:extLst>
          </p:cNvPr>
          <p:cNvSpPr>
            <a:spLocks noGrp="1"/>
          </p:cNvSpPr>
          <p:nvPr>
            <p:ph type="sldNum" sz="quarter" idx="12"/>
          </p:nvPr>
        </p:nvSpPr>
        <p:spPr/>
        <p:txBody>
          <a:bodyPr/>
          <a:lstStyle/>
          <a:p>
            <a:fld id="{C4990ED3-663E-C243-A288-F9F122343307}" type="slidenum">
              <a:rPr lang="en-US" smtClean="0"/>
              <a:t>23</a:t>
            </a:fld>
            <a:endParaRPr lang="en-US"/>
          </a:p>
        </p:txBody>
      </p:sp>
    </p:spTree>
    <p:extLst>
      <p:ext uri="{BB962C8B-B14F-4D97-AF65-F5344CB8AC3E}">
        <p14:creationId xmlns:p14="http://schemas.microsoft.com/office/powerpoint/2010/main" val="182788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FC66-5106-C841-B5C5-4965072BFD88}"/>
              </a:ext>
            </a:extLst>
          </p:cNvPr>
          <p:cNvSpPr>
            <a:spLocks noGrp="1"/>
          </p:cNvSpPr>
          <p:nvPr>
            <p:ph type="title"/>
          </p:nvPr>
        </p:nvSpPr>
        <p:spPr/>
        <p:txBody>
          <a:bodyPr/>
          <a:lstStyle/>
          <a:p>
            <a:r>
              <a:rPr lang="en-US" dirty="0"/>
              <a:t>Intra-US Social Connections</a:t>
            </a:r>
          </a:p>
        </p:txBody>
      </p:sp>
      <p:sp>
        <p:nvSpPr>
          <p:cNvPr id="3" name="Content Placeholder 2">
            <a:extLst>
              <a:ext uri="{FF2B5EF4-FFF2-40B4-BE49-F238E27FC236}">
                <a16:creationId xmlns:a16="http://schemas.microsoft.com/office/drawing/2014/main" id="{4AF85EC1-B72E-6545-9EA5-376959B45E34}"/>
              </a:ext>
            </a:extLst>
          </p:cNvPr>
          <p:cNvSpPr>
            <a:spLocks noGrp="1"/>
          </p:cNvSpPr>
          <p:nvPr>
            <p:ph idx="1"/>
          </p:nvPr>
        </p:nvSpPr>
        <p:spPr/>
        <p:txBody>
          <a:bodyPr/>
          <a:lstStyle/>
          <a:p>
            <a:r>
              <a:rPr lang="en-US" dirty="0"/>
              <a:t>Ranking social connections within the U.S., weighted by those local cases, generates similar results that we find for Italy and China.</a:t>
            </a:r>
          </a:p>
        </p:txBody>
      </p:sp>
      <p:pic>
        <p:nvPicPr>
          <p:cNvPr id="6" name="Picture 5">
            <a:extLst>
              <a:ext uri="{FF2B5EF4-FFF2-40B4-BE49-F238E27FC236}">
                <a16:creationId xmlns:a16="http://schemas.microsoft.com/office/drawing/2014/main" id="{77FA4665-7EEB-B049-9173-A3B8714ECFC0}"/>
              </a:ext>
            </a:extLst>
          </p:cNvPr>
          <p:cNvPicPr>
            <a:picLocks noChangeAspect="1"/>
          </p:cNvPicPr>
          <p:nvPr/>
        </p:nvPicPr>
        <p:blipFill>
          <a:blip r:embed="rId2"/>
          <a:stretch>
            <a:fillRect/>
          </a:stretch>
        </p:blipFill>
        <p:spPr>
          <a:xfrm>
            <a:off x="2895922" y="2589563"/>
            <a:ext cx="5657770" cy="3955357"/>
          </a:xfrm>
          <a:prstGeom prst="rect">
            <a:avLst/>
          </a:prstGeom>
        </p:spPr>
      </p:pic>
      <p:sp>
        <p:nvSpPr>
          <p:cNvPr id="4" name="Slide Number Placeholder 3">
            <a:extLst>
              <a:ext uri="{FF2B5EF4-FFF2-40B4-BE49-F238E27FC236}">
                <a16:creationId xmlns:a16="http://schemas.microsoft.com/office/drawing/2014/main" id="{CFE3217D-7557-244D-95BB-673F276AE4FF}"/>
              </a:ext>
            </a:extLst>
          </p:cNvPr>
          <p:cNvSpPr>
            <a:spLocks noGrp="1"/>
          </p:cNvSpPr>
          <p:nvPr>
            <p:ph type="sldNum" sz="quarter" idx="12"/>
          </p:nvPr>
        </p:nvSpPr>
        <p:spPr/>
        <p:txBody>
          <a:bodyPr/>
          <a:lstStyle/>
          <a:p>
            <a:fld id="{C4990ED3-663E-C243-A288-F9F122343307}" type="slidenum">
              <a:rPr lang="en-US" smtClean="0"/>
              <a:t>24</a:t>
            </a:fld>
            <a:endParaRPr lang="en-US"/>
          </a:p>
        </p:txBody>
      </p:sp>
    </p:spTree>
    <p:extLst>
      <p:ext uri="{BB962C8B-B14F-4D97-AF65-F5344CB8AC3E}">
        <p14:creationId xmlns:p14="http://schemas.microsoft.com/office/powerpoint/2010/main" val="3978251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FC66-5106-C841-B5C5-4965072BFD88}"/>
              </a:ext>
            </a:extLst>
          </p:cNvPr>
          <p:cNvSpPr>
            <a:spLocks noGrp="1"/>
          </p:cNvSpPr>
          <p:nvPr>
            <p:ph type="title"/>
          </p:nvPr>
        </p:nvSpPr>
        <p:spPr/>
        <p:txBody>
          <a:bodyPr/>
          <a:lstStyle/>
          <a:p>
            <a:r>
              <a:rPr lang="en-US" dirty="0"/>
              <a:t>Intra-US Social Connections</a:t>
            </a:r>
          </a:p>
        </p:txBody>
      </p:sp>
      <p:sp>
        <p:nvSpPr>
          <p:cNvPr id="3" name="Content Placeholder 2">
            <a:extLst>
              <a:ext uri="{FF2B5EF4-FFF2-40B4-BE49-F238E27FC236}">
                <a16:creationId xmlns:a16="http://schemas.microsoft.com/office/drawing/2014/main" id="{4AF85EC1-B72E-6545-9EA5-376959B45E3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55DABAC-894A-174B-AAE7-9C7AC96FE49A}"/>
              </a:ext>
            </a:extLst>
          </p:cNvPr>
          <p:cNvPicPr>
            <a:picLocks noChangeAspect="1"/>
          </p:cNvPicPr>
          <p:nvPr/>
        </p:nvPicPr>
        <p:blipFill>
          <a:blip r:embed="rId2"/>
          <a:stretch>
            <a:fillRect/>
          </a:stretch>
        </p:blipFill>
        <p:spPr>
          <a:xfrm>
            <a:off x="2502567" y="1690688"/>
            <a:ext cx="7197019" cy="5232750"/>
          </a:xfrm>
          <a:prstGeom prst="rect">
            <a:avLst/>
          </a:prstGeom>
        </p:spPr>
      </p:pic>
      <p:sp>
        <p:nvSpPr>
          <p:cNvPr id="5" name="Slide Number Placeholder 4">
            <a:extLst>
              <a:ext uri="{FF2B5EF4-FFF2-40B4-BE49-F238E27FC236}">
                <a16:creationId xmlns:a16="http://schemas.microsoft.com/office/drawing/2014/main" id="{3FD33A8E-81C9-304A-95CE-947A50C8E3CA}"/>
              </a:ext>
            </a:extLst>
          </p:cNvPr>
          <p:cNvSpPr>
            <a:spLocks noGrp="1"/>
          </p:cNvSpPr>
          <p:nvPr>
            <p:ph type="sldNum" sz="quarter" idx="12"/>
          </p:nvPr>
        </p:nvSpPr>
        <p:spPr/>
        <p:txBody>
          <a:bodyPr/>
          <a:lstStyle/>
          <a:p>
            <a:fld id="{C4990ED3-663E-C243-A288-F9F122343307}" type="slidenum">
              <a:rPr lang="en-US" smtClean="0"/>
              <a:t>25</a:t>
            </a:fld>
            <a:endParaRPr lang="en-US"/>
          </a:p>
        </p:txBody>
      </p:sp>
    </p:spTree>
    <p:extLst>
      <p:ext uri="{BB962C8B-B14F-4D97-AF65-F5344CB8AC3E}">
        <p14:creationId xmlns:p14="http://schemas.microsoft.com/office/powerpoint/2010/main" val="234184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C640-7BE6-6C49-AA03-BF98A8AB1D17}"/>
              </a:ext>
            </a:extLst>
          </p:cNvPr>
          <p:cNvSpPr>
            <a:spLocks noGrp="1"/>
          </p:cNvSpPr>
          <p:nvPr>
            <p:ph type="title"/>
          </p:nvPr>
        </p:nvSpPr>
        <p:spPr/>
        <p:txBody>
          <a:bodyPr/>
          <a:lstStyle/>
          <a:p>
            <a:r>
              <a:rPr lang="en-US" dirty="0"/>
              <a:t>Social connections and local threats</a:t>
            </a:r>
          </a:p>
        </p:txBody>
      </p:sp>
      <p:sp>
        <p:nvSpPr>
          <p:cNvPr id="3" name="Content Placeholder 2">
            <a:extLst>
              <a:ext uri="{FF2B5EF4-FFF2-40B4-BE49-F238E27FC236}">
                <a16:creationId xmlns:a16="http://schemas.microsoft.com/office/drawing/2014/main" id="{A5C02AA1-7D78-6D4A-939C-D43848FF9B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9A290DF-EC58-FE49-B407-439E9A0B185A}"/>
              </a:ext>
            </a:extLst>
          </p:cNvPr>
          <p:cNvPicPr>
            <a:picLocks noChangeAspect="1"/>
          </p:cNvPicPr>
          <p:nvPr/>
        </p:nvPicPr>
        <p:blipFill>
          <a:blip r:embed="rId2"/>
          <a:stretch>
            <a:fillRect/>
          </a:stretch>
        </p:blipFill>
        <p:spPr>
          <a:xfrm>
            <a:off x="357651" y="2490174"/>
            <a:ext cx="5591738" cy="3234376"/>
          </a:xfrm>
          <a:prstGeom prst="rect">
            <a:avLst/>
          </a:prstGeom>
        </p:spPr>
      </p:pic>
      <p:pic>
        <p:nvPicPr>
          <p:cNvPr id="5" name="Picture 4">
            <a:extLst>
              <a:ext uri="{FF2B5EF4-FFF2-40B4-BE49-F238E27FC236}">
                <a16:creationId xmlns:a16="http://schemas.microsoft.com/office/drawing/2014/main" id="{5BAD78A7-02F5-2145-B9A5-B06154D9100E}"/>
              </a:ext>
            </a:extLst>
          </p:cNvPr>
          <p:cNvPicPr>
            <a:picLocks noChangeAspect="1"/>
          </p:cNvPicPr>
          <p:nvPr/>
        </p:nvPicPr>
        <p:blipFill>
          <a:blip r:embed="rId3"/>
          <a:stretch>
            <a:fillRect/>
          </a:stretch>
        </p:blipFill>
        <p:spPr>
          <a:xfrm>
            <a:off x="6163721" y="2708476"/>
            <a:ext cx="5522303" cy="3016074"/>
          </a:xfrm>
          <a:prstGeom prst="rect">
            <a:avLst/>
          </a:prstGeom>
        </p:spPr>
      </p:pic>
      <p:sp>
        <p:nvSpPr>
          <p:cNvPr id="6" name="Slide Number Placeholder 5">
            <a:extLst>
              <a:ext uri="{FF2B5EF4-FFF2-40B4-BE49-F238E27FC236}">
                <a16:creationId xmlns:a16="http://schemas.microsoft.com/office/drawing/2014/main" id="{8E1AB45A-774C-DD45-8389-9D9A9A9668FD}"/>
              </a:ext>
            </a:extLst>
          </p:cNvPr>
          <p:cNvSpPr>
            <a:spLocks noGrp="1"/>
          </p:cNvSpPr>
          <p:nvPr>
            <p:ph type="sldNum" sz="quarter" idx="12"/>
          </p:nvPr>
        </p:nvSpPr>
        <p:spPr/>
        <p:txBody>
          <a:bodyPr/>
          <a:lstStyle/>
          <a:p>
            <a:fld id="{C4990ED3-663E-C243-A288-F9F122343307}" type="slidenum">
              <a:rPr lang="en-US" smtClean="0"/>
              <a:t>26</a:t>
            </a:fld>
            <a:endParaRPr lang="en-US"/>
          </a:p>
        </p:txBody>
      </p:sp>
    </p:spTree>
    <p:extLst>
      <p:ext uri="{BB962C8B-B14F-4D97-AF65-F5344CB8AC3E}">
        <p14:creationId xmlns:p14="http://schemas.microsoft.com/office/powerpoint/2010/main" val="306216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2129-E48A-BD4D-A40A-39906C2CF0E2}"/>
              </a:ext>
            </a:extLst>
          </p:cNvPr>
          <p:cNvSpPr>
            <a:spLocks noGrp="1"/>
          </p:cNvSpPr>
          <p:nvPr>
            <p:ph type="title"/>
          </p:nvPr>
        </p:nvSpPr>
        <p:spPr/>
        <p:txBody>
          <a:bodyPr/>
          <a:lstStyle/>
          <a:p>
            <a:r>
              <a:rPr lang="en-US" dirty="0"/>
              <a:t>Impact of diff. mobility restrictions</a:t>
            </a:r>
          </a:p>
        </p:txBody>
      </p:sp>
      <p:sp>
        <p:nvSpPr>
          <p:cNvPr id="3" name="Content Placeholder 2">
            <a:extLst>
              <a:ext uri="{FF2B5EF4-FFF2-40B4-BE49-F238E27FC236}">
                <a16:creationId xmlns:a16="http://schemas.microsoft.com/office/drawing/2014/main" id="{D9BE0245-F433-834B-BE7D-3D544E59F60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3DFE7D1-B6FE-DA4C-880D-6A02F2DD0771}"/>
              </a:ext>
            </a:extLst>
          </p:cNvPr>
          <p:cNvPicPr>
            <a:picLocks noChangeAspect="1"/>
          </p:cNvPicPr>
          <p:nvPr/>
        </p:nvPicPr>
        <p:blipFill>
          <a:blip r:embed="rId2"/>
          <a:stretch>
            <a:fillRect/>
          </a:stretch>
        </p:blipFill>
        <p:spPr>
          <a:xfrm>
            <a:off x="2908598" y="1559386"/>
            <a:ext cx="6374803" cy="5298614"/>
          </a:xfrm>
          <a:prstGeom prst="rect">
            <a:avLst/>
          </a:prstGeom>
        </p:spPr>
      </p:pic>
      <p:sp>
        <p:nvSpPr>
          <p:cNvPr id="4" name="Slide Number Placeholder 3">
            <a:extLst>
              <a:ext uri="{FF2B5EF4-FFF2-40B4-BE49-F238E27FC236}">
                <a16:creationId xmlns:a16="http://schemas.microsoft.com/office/drawing/2014/main" id="{16F484E8-DA9C-DC44-B563-E82BD441D0FC}"/>
              </a:ext>
            </a:extLst>
          </p:cNvPr>
          <p:cNvSpPr>
            <a:spLocks noGrp="1"/>
          </p:cNvSpPr>
          <p:nvPr>
            <p:ph type="sldNum" sz="quarter" idx="12"/>
          </p:nvPr>
        </p:nvSpPr>
        <p:spPr/>
        <p:txBody>
          <a:bodyPr/>
          <a:lstStyle/>
          <a:p>
            <a:fld id="{C4990ED3-663E-C243-A288-F9F122343307}" type="slidenum">
              <a:rPr lang="en-US" smtClean="0"/>
              <a:t>27</a:t>
            </a:fld>
            <a:endParaRPr lang="en-US"/>
          </a:p>
        </p:txBody>
      </p:sp>
    </p:spTree>
    <p:extLst>
      <p:ext uri="{BB962C8B-B14F-4D97-AF65-F5344CB8AC3E}">
        <p14:creationId xmlns:p14="http://schemas.microsoft.com/office/powerpoint/2010/main" val="758879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2365-40E4-4D43-8E05-C8B8F722582B}"/>
              </a:ext>
            </a:extLst>
          </p:cNvPr>
          <p:cNvSpPr>
            <a:spLocks noGrp="1"/>
          </p:cNvSpPr>
          <p:nvPr>
            <p:ph type="title"/>
          </p:nvPr>
        </p:nvSpPr>
        <p:spPr/>
        <p:txBody>
          <a:bodyPr/>
          <a:lstStyle/>
          <a:p>
            <a:r>
              <a:rPr lang="en-US" dirty="0"/>
              <a:t>SCI &amp; Impact of diff. mobility restrictions</a:t>
            </a:r>
          </a:p>
        </p:txBody>
      </p:sp>
      <p:sp>
        <p:nvSpPr>
          <p:cNvPr id="3" name="Content Placeholder 2">
            <a:extLst>
              <a:ext uri="{FF2B5EF4-FFF2-40B4-BE49-F238E27FC236}">
                <a16:creationId xmlns:a16="http://schemas.microsoft.com/office/drawing/2014/main" id="{65E3E600-9D6C-904B-8311-A100D5CBF18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F078C3-44FD-B445-A4C5-474F38525F9D}"/>
              </a:ext>
            </a:extLst>
          </p:cNvPr>
          <p:cNvPicPr>
            <a:picLocks noChangeAspect="1"/>
          </p:cNvPicPr>
          <p:nvPr/>
        </p:nvPicPr>
        <p:blipFill>
          <a:blip r:embed="rId2"/>
          <a:stretch>
            <a:fillRect/>
          </a:stretch>
        </p:blipFill>
        <p:spPr>
          <a:xfrm>
            <a:off x="2523349" y="1308861"/>
            <a:ext cx="7145301" cy="5384866"/>
          </a:xfrm>
          <a:prstGeom prst="rect">
            <a:avLst/>
          </a:prstGeom>
        </p:spPr>
      </p:pic>
      <p:sp>
        <p:nvSpPr>
          <p:cNvPr id="5" name="Slide Number Placeholder 4">
            <a:extLst>
              <a:ext uri="{FF2B5EF4-FFF2-40B4-BE49-F238E27FC236}">
                <a16:creationId xmlns:a16="http://schemas.microsoft.com/office/drawing/2014/main" id="{BF655A81-C82E-D344-82E3-C9C53A8859E5}"/>
              </a:ext>
            </a:extLst>
          </p:cNvPr>
          <p:cNvSpPr>
            <a:spLocks noGrp="1"/>
          </p:cNvSpPr>
          <p:nvPr>
            <p:ph type="sldNum" sz="quarter" idx="12"/>
          </p:nvPr>
        </p:nvSpPr>
        <p:spPr/>
        <p:txBody>
          <a:bodyPr/>
          <a:lstStyle/>
          <a:p>
            <a:fld id="{C4990ED3-663E-C243-A288-F9F122343307}" type="slidenum">
              <a:rPr lang="en-US" smtClean="0"/>
              <a:t>28</a:t>
            </a:fld>
            <a:endParaRPr lang="en-US"/>
          </a:p>
        </p:txBody>
      </p:sp>
    </p:spTree>
    <p:extLst>
      <p:ext uri="{BB962C8B-B14F-4D97-AF65-F5344CB8AC3E}">
        <p14:creationId xmlns:p14="http://schemas.microsoft.com/office/powerpoint/2010/main" val="371253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C0BE2-1161-4D4E-AFD9-FF5E44730BA4}"/>
              </a:ext>
            </a:extLst>
          </p:cNvPr>
          <p:cNvPicPr>
            <a:picLocks noChangeAspect="1"/>
          </p:cNvPicPr>
          <p:nvPr/>
        </p:nvPicPr>
        <p:blipFill>
          <a:blip r:embed="rId2"/>
          <a:stretch>
            <a:fillRect/>
          </a:stretch>
        </p:blipFill>
        <p:spPr>
          <a:xfrm>
            <a:off x="3121959" y="0"/>
            <a:ext cx="8231841" cy="6872934"/>
          </a:xfrm>
          <a:prstGeom prst="rect">
            <a:avLst/>
          </a:prstGeom>
        </p:spPr>
      </p:pic>
      <p:sp>
        <p:nvSpPr>
          <p:cNvPr id="2" name="Title 1">
            <a:extLst>
              <a:ext uri="{FF2B5EF4-FFF2-40B4-BE49-F238E27FC236}">
                <a16:creationId xmlns:a16="http://schemas.microsoft.com/office/drawing/2014/main" id="{1DF8471F-3C6A-F14F-8693-C3DA34EB00ED}"/>
              </a:ext>
            </a:extLst>
          </p:cNvPr>
          <p:cNvSpPr>
            <a:spLocks noGrp="1"/>
          </p:cNvSpPr>
          <p:nvPr>
            <p:ph type="title"/>
          </p:nvPr>
        </p:nvSpPr>
        <p:spPr/>
        <p:txBody>
          <a:bodyPr>
            <a:normAutofit/>
          </a:bodyPr>
          <a:lstStyle/>
          <a:p>
            <a:r>
              <a:rPr lang="en-US" sz="2400" dirty="0"/>
              <a:t>As of April 24</a:t>
            </a:r>
          </a:p>
        </p:txBody>
      </p:sp>
      <p:sp>
        <p:nvSpPr>
          <p:cNvPr id="3" name="Content Placeholder 2">
            <a:extLst>
              <a:ext uri="{FF2B5EF4-FFF2-40B4-BE49-F238E27FC236}">
                <a16:creationId xmlns:a16="http://schemas.microsoft.com/office/drawing/2014/main" id="{9BD7D301-746B-6146-A4B7-25F189632F22}"/>
              </a:ext>
            </a:extLst>
          </p:cNvPr>
          <p:cNvSpPr>
            <a:spLocks noGrp="1"/>
          </p:cNvSpPr>
          <p:nvPr>
            <p:ph idx="1"/>
          </p:nvPr>
        </p:nvSpPr>
        <p:spPr>
          <a:xfrm>
            <a:off x="7539318" y="6576921"/>
            <a:ext cx="3814482" cy="230188"/>
          </a:xfrm>
        </p:spPr>
        <p:txBody>
          <a:bodyPr>
            <a:normAutofit fontScale="77500" lnSpcReduction="20000"/>
          </a:bodyPr>
          <a:lstStyle/>
          <a:p>
            <a:pPr marL="0" indent="0">
              <a:buNone/>
            </a:pPr>
            <a:r>
              <a:rPr lang="en-SG" sz="1200" dirty="0">
                <a:hlinkClick r:id="rId3"/>
              </a:rPr>
              <a:t>Source: https://www.ft.com/coronavirus-latest</a:t>
            </a:r>
            <a:r>
              <a:rPr lang="en-SG" sz="1200" dirty="0"/>
              <a:t>. Accessed April 24, 2020</a:t>
            </a:r>
            <a:endParaRPr lang="en-US" sz="1200" dirty="0"/>
          </a:p>
        </p:txBody>
      </p:sp>
      <p:sp>
        <p:nvSpPr>
          <p:cNvPr id="7" name="Slide Number Placeholder 6">
            <a:extLst>
              <a:ext uri="{FF2B5EF4-FFF2-40B4-BE49-F238E27FC236}">
                <a16:creationId xmlns:a16="http://schemas.microsoft.com/office/drawing/2014/main" id="{003EE2F4-6128-6345-8812-B68A605DCCBD}"/>
              </a:ext>
            </a:extLst>
          </p:cNvPr>
          <p:cNvSpPr>
            <a:spLocks noGrp="1"/>
          </p:cNvSpPr>
          <p:nvPr>
            <p:ph type="sldNum" sz="quarter" idx="12"/>
          </p:nvPr>
        </p:nvSpPr>
        <p:spPr/>
        <p:txBody>
          <a:bodyPr/>
          <a:lstStyle/>
          <a:p>
            <a:fld id="{C4990ED3-663E-C243-A288-F9F122343307}" type="slidenum">
              <a:rPr lang="en-US" smtClean="0"/>
              <a:t>2</a:t>
            </a:fld>
            <a:endParaRPr lang="en-US"/>
          </a:p>
        </p:txBody>
      </p:sp>
      <p:sp>
        <p:nvSpPr>
          <p:cNvPr id="4" name="Left Brace 3">
            <a:extLst>
              <a:ext uri="{FF2B5EF4-FFF2-40B4-BE49-F238E27FC236}">
                <a16:creationId xmlns:a16="http://schemas.microsoft.com/office/drawing/2014/main" id="{6D40B5AD-8330-E547-8AB2-934B4151E5BD}"/>
              </a:ext>
            </a:extLst>
          </p:cNvPr>
          <p:cNvSpPr/>
          <p:nvPr/>
        </p:nvSpPr>
        <p:spPr>
          <a:xfrm rot="16200000">
            <a:off x="3782934" y="2578488"/>
            <a:ext cx="215497" cy="7781367"/>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7A6754DF-E94E-A941-ADE6-FCCBD47FFC75}"/>
              </a:ext>
            </a:extLst>
          </p:cNvPr>
          <p:cNvSpPr/>
          <p:nvPr/>
        </p:nvSpPr>
        <p:spPr>
          <a:xfrm rot="16200000" flipH="1">
            <a:off x="3782085" y="477401"/>
            <a:ext cx="217196" cy="7781367"/>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8AF31094-2A40-D840-AC41-8C2FCD27C097}"/>
              </a:ext>
            </a:extLst>
          </p:cNvPr>
          <p:cNvSpPr txBox="1"/>
          <p:nvPr/>
        </p:nvSpPr>
        <p:spPr>
          <a:xfrm>
            <a:off x="1999237" y="3890154"/>
            <a:ext cx="4096763" cy="369332"/>
          </a:xfrm>
          <a:prstGeom prst="rect">
            <a:avLst/>
          </a:prstGeom>
          <a:noFill/>
        </p:spPr>
        <p:txBody>
          <a:bodyPr wrap="none" rtlCol="0">
            <a:spAutoFit/>
          </a:bodyPr>
          <a:lstStyle/>
          <a:p>
            <a:r>
              <a:rPr lang="en-US" u="sng" dirty="0">
                <a:solidFill>
                  <a:schemeClr val="accent1"/>
                </a:solidFill>
              </a:rPr>
              <a:t>Our Sample</a:t>
            </a:r>
            <a:r>
              <a:rPr lang="en-US" dirty="0">
                <a:solidFill>
                  <a:schemeClr val="accent1"/>
                </a:solidFill>
              </a:rPr>
              <a:t>: February 1 – March 31, 2020</a:t>
            </a:r>
          </a:p>
        </p:txBody>
      </p:sp>
    </p:spTree>
    <p:extLst>
      <p:ext uri="{BB962C8B-B14F-4D97-AF65-F5344CB8AC3E}">
        <p14:creationId xmlns:p14="http://schemas.microsoft.com/office/powerpoint/2010/main" val="3017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FFB4-515D-424A-98C8-DA8AF6694664}"/>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A0FE4B4-4AE8-E44D-83C3-63C47A18342F}"/>
              </a:ext>
            </a:extLst>
          </p:cNvPr>
          <p:cNvSpPr>
            <a:spLocks noGrp="1"/>
          </p:cNvSpPr>
          <p:nvPr>
            <p:ph idx="1"/>
          </p:nvPr>
        </p:nvSpPr>
        <p:spPr>
          <a:xfrm>
            <a:off x="838200" y="1690688"/>
            <a:ext cx="11488839" cy="4351338"/>
          </a:xfrm>
        </p:spPr>
        <p:txBody>
          <a:bodyPr>
            <a:normAutofit/>
          </a:bodyPr>
          <a:lstStyle/>
          <a:p>
            <a:pPr marL="0" indent="0">
              <a:buNone/>
            </a:pPr>
            <a:r>
              <a:rPr lang="en-US" sz="2400" u="sng" dirty="0"/>
              <a:t>Premise</a:t>
            </a:r>
            <a:r>
              <a:rPr lang="en-US" sz="2400" dirty="0"/>
              <a:t>:</a:t>
            </a:r>
          </a:p>
          <a:p>
            <a:pPr marL="514350" indent="-514350">
              <a:buFont typeface="+mj-lt"/>
              <a:buAutoNum type="arabicPeriod"/>
            </a:pPr>
            <a:r>
              <a:rPr lang="en-US" sz="2400" dirty="0"/>
              <a:t>Almost every state has implemented some mobility restriction.</a:t>
            </a:r>
            <a:endParaRPr lang="en-US" dirty="0"/>
          </a:p>
          <a:p>
            <a:pPr marL="514350" indent="-514350">
              <a:buFont typeface="+mj-lt"/>
              <a:buAutoNum type="arabicPeriod"/>
            </a:pPr>
            <a:r>
              <a:rPr lang="en-US" sz="2400" dirty="0"/>
              <a:t>Mobility restrictions are important for mitigating the spread of COVID-19</a:t>
            </a:r>
          </a:p>
          <a:p>
            <a:pPr marL="514350" indent="-514350">
              <a:buFont typeface="+mj-lt"/>
              <a:buAutoNum type="arabicPeriod"/>
            </a:pPr>
            <a:r>
              <a:rPr lang="en-US" sz="2400" dirty="0"/>
              <a:t>Local governments do not or cannot enforce mobility restrictions and must rely on compliance</a:t>
            </a:r>
          </a:p>
          <a:p>
            <a:pPr marL="0" indent="0">
              <a:buNone/>
            </a:pPr>
            <a:r>
              <a:rPr lang="en-US" sz="2400" u="sng" dirty="0">
                <a:solidFill>
                  <a:schemeClr val="accent1"/>
                </a:solidFill>
              </a:rPr>
              <a:t>Research Question</a:t>
            </a:r>
            <a:r>
              <a:rPr lang="en-US" sz="2400" dirty="0">
                <a:solidFill>
                  <a:schemeClr val="accent1"/>
                </a:solidFill>
              </a:rPr>
              <a:t>: Do social connections between people in America and those in Italy and China increase compliance with mobility restrictions?</a:t>
            </a:r>
          </a:p>
          <a:p>
            <a:pPr marL="0" indent="0">
              <a:buNone/>
            </a:pPr>
            <a:r>
              <a:rPr lang="en-US" sz="2400" u="sng" dirty="0">
                <a:solidFill>
                  <a:schemeClr val="accent1"/>
                </a:solidFill>
              </a:rPr>
              <a:t>Finding</a:t>
            </a:r>
            <a:r>
              <a:rPr lang="en-US" sz="2400" dirty="0">
                <a:solidFill>
                  <a:schemeClr val="accent1"/>
                </a:solidFill>
              </a:rPr>
              <a:t>: Social connections increase compliance of mobility restrictions by around 50%.</a:t>
            </a:r>
          </a:p>
          <a:p>
            <a:pPr lvl="1"/>
            <a:r>
              <a:rPr lang="en-US" sz="2000" dirty="0"/>
              <a:t>1 SD increase in foreign social connections increase the effect of mobility restrictions by 84% in majority Democrat counties and 105% for Republican counties</a:t>
            </a:r>
          </a:p>
          <a:p>
            <a:pPr lvl="1"/>
            <a:r>
              <a:rPr lang="en-US" sz="2000" dirty="0"/>
              <a:t>“Cross-cultural” connections increase the effects of social connections by 14-100%</a:t>
            </a:r>
          </a:p>
        </p:txBody>
      </p:sp>
      <p:sp>
        <p:nvSpPr>
          <p:cNvPr id="5" name="Slide Number Placeholder 4">
            <a:extLst>
              <a:ext uri="{FF2B5EF4-FFF2-40B4-BE49-F238E27FC236}">
                <a16:creationId xmlns:a16="http://schemas.microsoft.com/office/drawing/2014/main" id="{AF2F11BE-7FC2-964E-9043-D0B25216A890}"/>
              </a:ext>
            </a:extLst>
          </p:cNvPr>
          <p:cNvSpPr>
            <a:spLocks noGrp="1"/>
          </p:cNvSpPr>
          <p:nvPr>
            <p:ph type="sldNum" sz="quarter" idx="12"/>
          </p:nvPr>
        </p:nvSpPr>
        <p:spPr/>
        <p:txBody>
          <a:bodyPr/>
          <a:lstStyle/>
          <a:p>
            <a:fld id="{C4990ED3-663E-C243-A288-F9F122343307}" type="slidenum">
              <a:rPr lang="en-US" smtClean="0"/>
              <a:t>3</a:t>
            </a:fld>
            <a:endParaRPr lang="en-US"/>
          </a:p>
        </p:txBody>
      </p:sp>
    </p:spTree>
    <p:extLst>
      <p:ext uri="{BB962C8B-B14F-4D97-AF65-F5344CB8AC3E}">
        <p14:creationId xmlns:p14="http://schemas.microsoft.com/office/powerpoint/2010/main" val="28800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EABA-D4FC-E242-8F19-3689C844156F}"/>
              </a:ext>
            </a:extLst>
          </p:cNvPr>
          <p:cNvSpPr>
            <a:spLocks noGrp="1"/>
          </p:cNvSpPr>
          <p:nvPr>
            <p:ph type="title"/>
          </p:nvPr>
        </p:nvSpPr>
        <p:spPr/>
        <p:txBody>
          <a:bodyPr/>
          <a:lstStyle/>
          <a:p>
            <a:r>
              <a:rPr lang="en-US" dirty="0"/>
              <a:t>Why would social connections impact social distancing compliance?</a:t>
            </a:r>
          </a:p>
        </p:txBody>
      </p:sp>
      <p:graphicFrame>
        <p:nvGraphicFramePr>
          <p:cNvPr id="4" name="Content Placeholder 3">
            <a:extLst>
              <a:ext uri="{FF2B5EF4-FFF2-40B4-BE49-F238E27FC236}">
                <a16:creationId xmlns:a16="http://schemas.microsoft.com/office/drawing/2014/main" id="{5018A5CD-A908-274E-AD35-138C36D177D8}"/>
              </a:ext>
            </a:extLst>
          </p:cNvPr>
          <p:cNvGraphicFramePr>
            <a:graphicFrameLocks noGrp="1"/>
          </p:cNvGraphicFramePr>
          <p:nvPr>
            <p:ph idx="1"/>
            <p:extLst>
              <p:ext uri="{D42A27DB-BD31-4B8C-83A1-F6EECF244321}">
                <p14:modId xmlns:p14="http://schemas.microsoft.com/office/powerpoint/2010/main" val="3081087791"/>
              </p:ext>
            </p:extLst>
          </p:nvPr>
        </p:nvGraphicFramePr>
        <p:xfrm>
          <a:off x="838200" y="1597307"/>
          <a:ext cx="10515600" cy="4880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CBDC6FB1-9C00-1A4B-A411-9743ABDACCC2}"/>
              </a:ext>
            </a:extLst>
          </p:cNvPr>
          <p:cNvSpPr>
            <a:spLocks noGrp="1"/>
          </p:cNvSpPr>
          <p:nvPr>
            <p:ph type="sldNum" sz="quarter" idx="12"/>
          </p:nvPr>
        </p:nvSpPr>
        <p:spPr/>
        <p:txBody>
          <a:bodyPr/>
          <a:lstStyle/>
          <a:p>
            <a:fld id="{C4990ED3-663E-C243-A288-F9F122343307}" type="slidenum">
              <a:rPr lang="en-US" smtClean="0"/>
              <a:t>4</a:t>
            </a:fld>
            <a:endParaRPr lang="en-US"/>
          </a:p>
        </p:txBody>
      </p:sp>
      <p:sp>
        <p:nvSpPr>
          <p:cNvPr id="3" name="TextBox 2">
            <a:extLst>
              <a:ext uri="{FF2B5EF4-FFF2-40B4-BE49-F238E27FC236}">
                <a16:creationId xmlns:a16="http://schemas.microsoft.com/office/drawing/2014/main" id="{070962B0-53E0-BD42-BB72-511F0F0DEE84}"/>
              </a:ext>
            </a:extLst>
          </p:cNvPr>
          <p:cNvSpPr txBox="1"/>
          <p:nvPr/>
        </p:nvSpPr>
        <p:spPr>
          <a:xfrm>
            <a:off x="1284790" y="2276539"/>
            <a:ext cx="1180617" cy="646331"/>
          </a:xfrm>
          <a:prstGeom prst="rect">
            <a:avLst/>
          </a:prstGeom>
          <a:noFill/>
        </p:spPr>
        <p:txBody>
          <a:bodyPr wrap="square" rtlCol="0">
            <a:spAutoFit/>
          </a:bodyPr>
          <a:lstStyle/>
          <a:p>
            <a:r>
              <a:rPr lang="en-US" sz="3600" dirty="0">
                <a:solidFill>
                  <a:schemeClr val="accent1"/>
                </a:solidFill>
              </a:rPr>
              <a:t>1</a:t>
            </a:r>
          </a:p>
        </p:txBody>
      </p:sp>
      <p:sp>
        <p:nvSpPr>
          <p:cNvPr id="7" name="TextBox 6">
            <a:extLst>
              <a:ext uri="{FF2B5EF4-FFF2-40B4-BE49-F238E27FC236}">
                <a16:creationId xmlns:a16="http://schemas.microsoft.com/office/drawing/2014/main" id="{90CDF30E-3F40-8147-9D8E-014117E6B6B4}"/>
              </a:ext>
            </a:extLst>
          </p:cNvPr>
          <p:cNvSpPr txBox="1"/>
          <p:nvPr/>
        </p:nvSpPr>
        <p:spPr>
          <a:xfrm>
            <a:off x="1633960" y="3737722"/>
            <a:ext cx="1180617" cy="646331"/>
          </a:xfrm>
          <a:prstGeom prst="rect">
            <a:avLst/>
          </a:prstGeom>
          <a:noFill/>
        </p:spPr>
        <p:txBody>
          <a:bodyPr wrap="square" rtlCol="0">
            <a:spAutoFit/>
          </a:bodyPr>
          <a:lstStyle/>
          <a:p>
            <a:r>
              <a:rPr lang="en-US" sz="3600" dirty="0">
                <a:solidFill>
                  <a:schemeClr val="accent1"/>
                </a:solidFill>
              </a:rPr>
              <a:t>2</a:t>
            </a:r>
          </a:p>
        </p:txBody>
      </p:sp>
      <p:sp>
        <p:nvSpPr>
          <p:cNvPr id="8" name="TextBox 7">
            <a:extLst>
              <a:ext uri="{FF2B5EF4-FFF2-40B4-BE49-F238E27FC236}">
                <a16:creationId xmlns:a16="http://schemas.microsoft.com/office/drawing/2014/main" id="{8D5CD81B-2E6F-EF42-AD1C-A915E75AF7E2}"/>
              </a:ext>
            </a:extLst>
          </p:cNvPr>
          <p:cNvSpPr txBox="1"/>
          <p:nvPr/>
        </p:nvSpPr>
        <p:spPr>
          <a:xfrm>
            <a:off x="1269255" y="5198905"/>
            <a:ext cx="605843" cy="646331"/>
          </a:xfrm>
          <a:prstGeom prst="rect">
            <a:avLst/>
          </a:prstGeom>
          <a:noFill/>
        </p:spPr>
        <p:txBody>
          <a:bodyPr wrap="square" rtlCol="0">
            <a:spAutoFit/>
          </a:bodyPr>
          <a:lstStyle/>
          <a:p>
            <a:r>
              <a:rPr lang="en-US" sz="3600" dirty="0">
                <a:solidFill>
                  <a:schemeClr val="accent1"/>
                </a:solidFill>
              </a:rPr>
              <a:t>3</a:t>
            </a:r>
          </a:p>
        </p:txBody>
      </p:sp>
    </p:spTree>
    <p:extLst>
      <p:ext uri="{BB962C8B-B14F-4D97-AF65-F5344CB8AC3E}">
        <p14:creationId xmlns:p14="http://schemas.microsoft.com/office/powerpoint/2010/main" val="133969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4B8EA-5E4F-AC44-8F5D-E82F6F928F68}"/>
              </a:ext>
            </a:extLst>
          </p:cNvPr>
          <p:cNvSpPr>
            <a:spLocks noGrp="1"/>
          </p:cNvSpPr>
          <p:nvPr>
            <p:ph type="title"/>
          </p:nvPr>
        </p:nvSpPr>
        <p:spPr/>
        <p:txBody>
          <a:bodyPr anchor="t"/>
          <a:lstStyle/>
          <a:p>
            <a:r>
              <a:rPr lang="en-US" dirty="0"/>
              <a:t>Background &amp; Literature</a:t>
            </a:r>
          </a:p>
        </p:txBody>
      </p:sp>
      <p:sp>
        <p:nvSpPr>
          <p:cNvPr id="3" name="Content Placeholder 2">
            <a:extLst>
              <a:ext uri="{FF2B5EF4-FFF2-40B4-BE49-F238E27FC236}">
                <a16:creationId xmlns:a16="http://schemas.microsoft.com/office/drawing/2014/main" id="{F6C55771-07F8-6341-8605-1379F2734FBC}"/>
              </a:ext>
            </a:extLst>
          </p:cNvPr>
          <p:cNvSpPr>
            <a:spLocks noGrp="1"/>
          </p:cNvSpPr>
          <p:nvPr>
            <p:ph idx="1"/>
          </p:nvPr>
        </p:nvSpPr>
        <p:spPr>
          <a:xfrm>
            <a:off x="471186" y="1232208"/>
            <a:ext cx="11249628" cy="5582623"/>
          </a:xfrm>
        </p:spPr>
        <p:txBody>
          <a:bodyPr>
            <a:normAutofit fontScale="77500" lnSpcReduction="20000"/>
          </a:bodyPr>
          <a:lstStyle/>
          <a:p>
            <a:pPr>
              <a:lnSpc>
                <a:spcPct val="100000"/>
              </a:lnSpc>
            </a:pPr>
            <a:r>
              <a:rPr lang="en-US" b="1" u="sng" dirty="0">
                <a:solidFill>
                  <a:schemeClr val="accent1"/>
                </a:solidFill>
              </a:rPr>
              <a:t>COVID-19 Premises</a:t>
            </a:r>
            <a:endParaRPr lang="en-US" b="1" dirty="0">
              <a:solidFill>
                <a:schemeClr val="accent1"/>
              </a:solidFill>
            </a:endParaRPr>
          </a:p>
          <a:p>
            <a:pPr marL="914400" lvl="1" indent="-457200">
              <a:lnSpc>
                <a:spcPct val="100000"/>
              </a:lnSpc>
              <a:buFont typeface="+mj-lt"/>
              <a:buAutoNum type="arabicPeriod"/>
            </a:pPr>
            <a:r>
              <a:rPr lang="en-US" dirty="0"/>
              <a:t>“316 million people in 42 states, 3 counties, 10 cities, and the District of Columbia and Puerto Rico are being urged to stay home”</a:t>
            </a:r>
          </a:p>
          <a:p>
            <a:pPr lvl="2">
              <a:lnSpc>
                <a:spcPct val="100000"/>
              </a:lnSpc>
            </a:pPr>
            <a:r>
              <a:rPr lang="en-US" dirty="0" err="1">
                <a:hlinkClick r:id="rId3"/>
              </a:rPr>
              <a:t>Mervosh</a:t>
            </a:r>
            <a:r>
              <a:rPr lang="en-US" dirty="0">
                <a:hlinkClick r:id="rId3"/>
              </a:rPr>
              <a:t>, Lu, and Swales. April 20, 2020. “See Which States and Cities have Told Residents to Stay at Home”. The New York Times. </a:t>
            </a:r>
            <a:endParaRPr lang="en-US" dirty="0"/>
          </a:p>
          <a:p>
            <a:pPr marL="914400" lvl="1" indent="-457200">
              <a:lnSpc>
                <a:spcPct val="100000"/>
              </a:lnSpc>
              <a:buFont typeface="+mj-lt"/>
              <a:buAutoNum type="arabicPeriod"/>
            </a:pPr>
            <a:r>
              <a:rPr lang="en-US" dirty="0"/>
              <a:t>Mobility Restrictions during COVID-19: Adalja et al (2020), Kraemer et al (2020)</a:t>
            </a:r>
          </a:p>
          <a:p>
            <a:pPr lvl="2">
              <a:lnSpc>
                <a:spcPct val="100000"/>
              </a:lnSpc>
            </a:pPr>
            <a:r>
              <a:rPr lang="en-US" dirty="0"/>
              <a:t>Non-Pharmaceutical Interventions in Pandemics: Ebola &amp; H1N1: </a:t>
            </a:r>
            <a:r>
              <a:rPr lang="en-US" dirty="0" err="1"/>
              <a:t>Chowell</a:t>
            </a:r>
            <a:r>
              <a:rPr lang="en-US" dirty="0"/>
              <a:t> et al (2004), Horney et al. (2010), Leung &amp; Nicoll (2010), </a:t>
            </a:r>
            <a:r>
              <a:rPr lang="en-US" dirty="0" err="1"/>
              <a:t>Fisman</a:t>
            </a:r>
            <a:r>
              <a:rPr lang="en-US" dirty="0"/>
              <a:t> (2012), </a:t>
            </a:r>
            <a:r>
              <a:rPr lang="en-US" dirty="0" err="1"/>
              <a:t>Rappuoli</a:t>
            </a:r>
            <a:r>
              <a:rPr lang="en-US" dirty="0"/>
              <a:t> &amp; </a:t>
            </a:r>
            <a:r>
              <a:rPr lang="en-US" dirty="0" err="1"/>
              <a:t>Dormitzer</a:t>
            </a:r>
            <a:r>
              <a:rPr lang="en-US" dirty="0"/>
              <a:t> (2012), Earn et al (2012),</a:t>
            </a:r>
          </a:p>
          <a:p>
            <a:pPr marL="914400" lvl="1" indent="-457200">
              <a:lnSpc>
                <a:spcPct val="100000"/>
              </a:lnSpc>
              <a:buFont typeface="+mj-lt"/>
              <a:buAutoNum type="arabicPeriod"/>
            </a:pPr>
            <a:r>
              <a:rPr lang="en-US" dirty="0"/>
              <a:t>Local law enforcement is constrained: Agarwal (2011), Charoenwong et al (2019), econ of crime</a:t>
            </a:r>
          </a:p>
          <a:p>
            <a:pPr lvl="2">
              <a:lnSpc>
                <a:spcPct val="100000"/>
              </a:lnSpc>
            </a:pPr>
            <a:r>
              <a:rPr lang="en-US" dirty="0">
                <a:hlinkClick r:id="rId4"/>
              </a:rPr>
              <a:t>April 1, 2020: California governor Gavin Newsom “Encouraging But Not Enforcing Social Distancing”</a:t>
            </a:r>
            <a:endParaRPr lang="en-US" dirty="0"/>
          </a:p>
          <a:p>
            <a:pPr lvl="2">
              <a:lnSpc>
                <a:spcPct val="100000"/>
              </a:lnSpc>
            </a:pPr>
            <a:r>
              <a:rPr lang="en-US" dirty="0">
                <a:hlinkClick r:id="rId5"/>
              </a:rPr>
              <a:t>April 5, 2020: “Law Enforcement Officials Across CA Begin Enforcing Social Distancing</a:t>
            </a:r>
            <a:r>
              <a:rPr lang="en-US" dirty="0">
                <a:solidFill>
                  <a:schemeClr val="accent1"/>
                </a:solidFill>
              </a:rPr>
              <a:t>”</a:t>
            </a:r>
          </a:p>
          <a:p>
            <a:pPr>
              <a:lnSpc>
                <a:spcPct val="100000"/>
              </a:lnSpc>
            </a:pPr>
            <a:r>
              <a:rPr lang="en-US" b="1" u="sng" dirty="0">
                <a:solidFill>
                  <a:schemeClr val="accent1"/>
                </a:solidFill>
              </a:rPr>
              <a:t>Social Network Hypotheses</a:t>
            </a:r>
          </a:p>
          <a:p>
            <a:pPr marL="914400" lvl="1" indent="-457200">
              <a:lnSpc>
                <a:spcPct val="100000"/>
              </a:lnSpc>
              <a:buFont typeface="+mj-lt"/>
              <a:buAutoNum type="arabicPeriod"/>
            </a:pPr>
            <a:r>
              <a:rPr lang="en-US" u="sng" dirty="0"/>
              <a:t>Risk Exposure</a:t>
            </a:r>
            <a:r>
              <a:rPr lang="en-US" dirty="0"/>
              <a:t>: </a:t>
            </a:r>
            <a:r>
              <a:rPr lang="en-US" dirty="0" err="1"/>
              <a:t>Kuchler</a:t>
            </a:r>
            <a:r>
              <a:rPr lang="en-US" dirty="0"/>
              <a:t> et al (2020) shows Facebook SCI predicts spread. They suggest it is due to travel.</a:t>
            </a:r>
          </a:p>
          <a:p>
            <a:pPr marL="914400" lvl="1" indent="-457200">
              <a:lnSpc>
                <a:spcPct val="100000"/>
              </a:lnSpc>
              <a:buFont typeface="+mj-lt"/>
              <a:buAutoNum type="arabicPeriod"/>
            </a:pPr>
            <a:r>
              <a:rPr lang="en-US" u="sng" dirty="0"/>
              <a:t>Biased Beliefs (Identity/Bayesian Persuasion)</a:t>
            </a:r>
            <a:r>
              <a:rPr lang="en-US" dirty="0"/>
              <a:t>: </a:t>
            </a:r>
            <a:r>
              <a:rPr lang="en-US" dirty="0" err="1"/>
              <a:t>Hawkley</a:t>
            </a:r>
            <a:r>
              <a:rPr lang="en-US" dirty="0"/>
              <a:t> et al (2005), </a:t>
            </a:r>
            <a:r>
              <a:rPr lang="en-US" dirty="0" err="1"/>
              <a:t>Kamenica</a:t>
            </a:r>
            <a:r>
              <a:rPr lang="en-US" dirty="0"/>
              <a:t> &amp; </a:t>
            </a:r>
            <a:r>
              <a:rPr lang="en-US" dirty="0" err="1"/>
              <a:t>Gentzkow</a:t>
            </a:r>
            <a:r>
              <a:rPr lang="en-US" dirty="0"/>
              <a:t> (2011), </a:t>
            </a:r>
            <a:br>
              <a:rPr lang="en-US" dirty="0"/>
            </a:br>
            <a:r>
              <a:rPr lang="en-US" dirty="0"/>
              <a:t>Watts et al (2015), </a:t>
            </a:r>
            <a:r>
              <a:rPr lang="en-US" dirty="0" err="1"/>
              <a:t>Boutyline</a:t>
            </a:r>
            <a:r>
              <a:rPr lang="en-US" dirty="0"/>
              <a:t> &amp; </a:t>
            </a:r>
            <a:r>
              <a:rPr lang="en-US" dirty="0" err="1"/>
              <a:t>Willer</a:t>
            </a:r>
            <a:r>
              <a:rPr lang="en-US" dirty="0"/>
              <a:t> (2017)</a:t>
            </a:r>
          </a:p>
          <a:p>
            <a:pPr lvl="2">
              <a:lnSpc>
                <a:spcPct val="100000"/>
              </a:lnSpc>
            </a:pPr>
            <a:r>
              <a:rPr lang="en-US" dirty="0"/>
              <a:t>COVID-19 Political Orientation &amp; Mobility restrictions: Andersen (2020), Painter &amp; </a:t>
            </a:r>
            <a:r>
              <a:rPr lang="en-US" dirty="0" err="1"/>
              <a:t>Qiu</a:t>
            </a:r>
            <a:r>
              <a:rPr lang="en-US" dirty="0"/>
              <a:t> (2020), </a:t>
            </a:r>
            <a:r>
              <a:rPr lang="en-US" dirty="0" err="1"/>
              <a:t>Allcott</a:t>
            </a:r>
            <a:r>
              <a:rPr lang="en-US" dirty="0"/>
              <a:t> et al (2020), Barrios &amp; Hochberg (2020) </a:t>
            </a:r>
          </a:p>
          <a:p>
            <a:pPr lvl="2">
              <a:lnSpc>
                <a:spcPct val="100000"/>
              </a:lnSpc>
            </a:pPr>
            <a:r>
              <a:rPr lang="en-US" dirty="0"/>
              <a:t>H1N1 Vaccination &amp; Political Orientation: </a:t>
            </a:r>
            <a:r>
              <a:rPr lang="en-US" dirty="0" err="1"/>
              <a:t>Mesch</a:t>
            </a:r>
            <a:r>
              <a:rPr lang="en-US" dirty="0"/>
              <a:t> &amp; </a:t>
            </a:r>
            <a:r>
              <a:rPr lang="en-US" dirty="0" err="1"/>
              <a:t>Schwirian</a:t>
            </a:r>
            <a:r>
              <a:rPr lang="en-US" dirty="0"/>
              <a:t> (2015)</a:t>
            </a:r>
          </a:p>
          <a:p>
            <a:pPr marL="914400" lvl="1" indent="-457200">
              <a:lnSpc>
                <a:spcPct val="100000"/>
              </a:lnSpc>
              <a:buFont typeface="+mj-lt"/>
              <a:buAutoNum type="arabicPeriod"/>
            </a:pPr>
            <a:r>
              <a:rPr lang="en-US" u="sng" dirty="0"/>
              <a:t>Information Flow</a:t>
            </a:r>
            <a:r>
              <a:rPr lang="en-US" dirty="0"/>
              <a:t>: </a:t>
            </a:r>
            <a:r>
              <a:rPr lang="en-US" dirty="0" err="1"/>
              <a:t>Borgatti</a:t>
            </a:r>
            <a:r>
              <a:rPr lang="en-US" dirty="0"/>
              <a:t> &amp; Cross (2003), Aral &amp; Walker (2012), Myers et al (2012), Sutton et al (2014), Miller &amp; </a:t>
            </a:r>
            <a:r>
              <a:rPr lang="en-US" dirty="0" err="1"/>
              <a:t>Mobarak</a:t>
            </a:r>
            <a:r>
              <a:rPr lang="en-US" dirty="0"/>
              <a:t> (2015), Bailey et al (2018), Bailey et al (2019)</a:t>
            </a:r>
          </a:p>
          <a:p>
            <a:pPr marL="457200" lvl="1" indent="0">
              <a:lnSpc>
                <a:spcPct val="100000"/>
              </a:lnSpc>
              <a:buNone/>
            </a:pPr>
            <a:endParaRPr lang="en-US" dirty="0"/>
          </a:p>
        </p:txBody>
      </p:sp>
      <p:sp>
        <p:nvSpPr>
          <p:cNvPr id="5" name="Slide Number Placeholder 4">
            <a:extLst>
              <a:ext uri="{FF2B5EF4-FFF2-40B4-BE49-F238E27FC236}">
                <a16:creationId xmlns:a16="http://schemas.microsoft.com/office/drawing/2014/main" id="{F2A1AC09-975F-0242-A0B4-974CD85D99A2}"/>
              </a:ext>
            </a:extLst>
          </p:cNvPr>
          <p:cNvSpPr>
            <a:spLocks noGrp="1"/>
          </p:cNvSpPr>
          <p:nvPr>
            <p:ph type="sldNum" sz="quarter" idx="12"/>
          </p:nvPr>
        </p:nvSpPr>
        <p:spPr/>
        <p:txBody>
          <a:bodyPr/>
          <a:lstStyle/>
          <a:p>
            <a:fld id="{C4990ED3-663E-C243-A288-F9F122343307}" type="slidenum">
              <a:rPr lang="en-US" smtClean="0"/>
              <a:t>5</a:t>
            </a:fld>
            <a:endParaRPr lang="en-US"/>
          </a:p>
        </p:txBody>
      </p:sp>
    </p:spTree>
    <p:extLst>
      <p:ext uri="{BB962C8B-B14F-4D97-AF65-F5344CB8AC3E}">
        <p14:creationId xmlns:p14="http://schemas.microsoft.com/office/powerpoint/2010/main" val="28974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8952-79A6-CB43-900A-435177506033}"/>
              </a:ext>
            </a:extLst>
          </p:cNvPr>
          <p:cNvSpPr>
            <a:spLocks noGrp="1"/>
          </p:cNvSpPr>
          <p:nvPr>
            <p:ph type="title"/>
          </p:nvPr>
        </p:nvSpPr>
        <p:spPr/>
        <p:txBody>
          <a:bodyPr/>
          <a:lstStyle/>
          <a:p>
            <a:r>
              <a:rPr lang="en-US" dirty="0"/>
              <a:t>Data</a:t>
            </a:r>
          </a:p>
        </p:txBody>
      </p:sp>
      <p:graphicFrame>
        <p:nvGraphicFramePr>
          <p:cNvPr id="4" name="Content Placeholder 3">
            <a:extLst>
              <a:ext uri="{FF2B5EF4-FFF2-40B4-BE49-F238E27FC236}">
                <a16:creationId xmlns:a16="http://schemas.microsoft.com/office/drawing/2014/main" id="{A64F552A-3B20-D54C-96ED-8AF077D524E3}"/>
              </a:ext>
            </a:extLst>
          </p:cNvPr>
          <p:cNvGraphicFramePr>
            <a:graphicFrameLocks noGrp="1"/>
          </p:cNvGraphicFramePr>
          <p:nvPr>
            <p:ph idx="1"/>
            <p:extLst>
              <p:ext uri="{D42A27DB-BD31-4B8C-83A1-F6EECF244321}">
                <p14:modId xmlns:p14="http://schemas.microsoft.com/office/powerpoint/2010/main" val="21021085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C545C63-DBBF-EC47-9E8E-C0F18685158C}"/>
              </a:ext>
            </a:extLst>
          </p:cNvPr>
          <p:cNvSpPr>
            <a:spLocks noGrp="1"/>
          </p:cNvSpPr>
          <p:nvPr>
            <p:ph type="sldNum" sz="quarter" idx="12"/>
          </p:nvPr>
        </p:nvSpPr>
        <p:spPr/>
        <p:txBody>
          <a:bodyPr/>
          <a:lstStyle/>
          <a:p>
            <a:fld id="{C4990ED3-663E-C243-A288-F9F122343307}" type="slidenum">
              <a:rPr lang="en-US" smtClean="0"/>
              <a:t>6</a:t>
            </a:fld>
            <a:endParaRPr lang="en-US"/>
          </a:p>
        </p:txBody>
      </p:sp>
    </p:spTree>
    <p:extLst>
      <p:ext uri="{BB962C8B-B14F-4D97-AF65-F5344CB8AC3E}">
        <p14:creationId xmlns:p14="http://schemas.microsoft.com/office/powerpoint/2010/main" val="58574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88E9-A0A1-D74A-9B52-6052F6A43609}"/>
              </a:ext>
            </a:extLst>
          </p:cNvPr>
          <p:cNvSpPr>
            <a:spLocks noGrp="1"/>
          </p:cNvSpPr>
          <p:nvPr>
            <p:ph type="title"/>
          </p:nvPr>
        </p:nvSpPr>
        <p:spPr/>
        <p:txBody>
          <a:bodyPr/>
          <a:lstStyle/>
          <a:p>
            <a:r>
              <a:rPr lang="en-US"/>
              <a:t>Facebook</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448C7E-0426-5444-8DE4-334761A26A18}"/>
                  </a:ext>
                </a:extLst>
              </p:cNvPr>
              <p:cNvSpPr>
                <a:spLocks noGrp="1"/>
              </p:cNvSpPr>
              <p:nvPr>
                <p:ph idx="1"/>
              </p:nvPr>
            </p:nvSpPr>
            <p:spPr/>
            <p:txBody>
              <a:bodyPr>
                <a:normAutofit fontScale="77500" lnSpcReduction="20000"/>
              </a:bodyPr>
              <a:lstStyle/>
              <a:p>
                <a:pPr>
                  <a:lnSpc>
                    <a:spcPct val="120000"/>
                  </a:lnSpc>
                </a:pPr>
                <a:r>
                  <a:rPr lang="en-SG" dirty="0"/>
                  <a:t>Leverage Facebook’s 2.1 billion active users globally and 239 million active users in the United States and Canada (as of 2017) </a:t>
                </a:r>
              </a:p>
              <a:p>
                <a:pPr>
                  <a:lnSpc>
                    <a:spcPct val="120000"/>
                  </a:lnSpc>
                </a:pPr>
                <a:r>
                  <a:rPr lang="en-SG" dirty="0"/>
                  <a:t>Captures connections between every user in every county-pair in the United States, as well as every county in the United States to every country. </a:t>
                </a:r>
              </a:p>
              <a:p>
                <a:pPr>
                  <a:lnSpc>
                    <a:spcPct val="120000"/>
                  </a:lnSpc>
                </a:pPr>
                <a:r>
                  <a:rPr lang="en-SG" dirty="0"/>
                  <a:t>Defined for pairs of geographical regions i, j as </a:t>
                </a:r>
              </a:p>
              <a:p>
                <a:pPr marL="0" indent="0">
                  <a:lnSpc>
                    <a:spcPct val="120000"/>
                  </a:lnSpc>
                  <a:buNone/>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𝑆𝑜𝑐𝑖𝑎𝑙</m:t>
                      </m:r>
                      <m:r>
                        <a:rPr lang="en-US" smtClean="0">
                          <a:latin typeface="Cambria Math" panose="02040503050406030204" pitchFamily="18" charset="0"/>
                        </a:rPr>
                        <m:t> </m:t>
                      </m:r>
                      <m:r>
                        <a:rPr lang="en-US" smtClean="0">
                          <a:latin typeface="Cambria Math" panose="02040503050406030204" pitchFamily="18" charset="0"/>
                        </a:rPr>
                        <m:t>𝐶𝑜𝑛𝑛𝑒𝑐𝑡𝑒𝑑𝑛𝑒𝑠𝑠</m:t>
                      </m:r>
                      <m:r>
                        <a:rPr lang="en-US" smtClean="0">
                          <a:latin typeface="Cambria Math" panose="02040503050406030204" pitchFamily="18" charset="0"/>
                        </a:rPr>
                        <m:t> </m:t>
                      </m:r>
                      <m:r>
                        <a:rPr lang="en-US" smtClean="0">
                          <a:latin typeface="Cambria Math" panose="02040503050406030204" pitchFamily="18" charset="0"/>
                        </a:rPr>
                        <m:t>𝐼𝑛𝑑𝑒</m:t>
                      </m:r>
                      <m:sSub>
                        <m:sSubPr>
                          <m:ctrlPr>
                            <a:rPr lang="en-US" i="1" smtClean="0">
                              <a:latin typeface="Cambria Math" panose="02040503050406030204" pitchFamily="18" charset="0"/>
                            </a:rPr>
                          </m:ctrlPr>
                        </m:sSubPr>
                        <m:e>
                          <m:r>
                            <a:rPr lang="en-US" smtClean="0">
                              <a:latin typeface="Cambria Math" panose="02040503050406030204" pitchFamily="18" charset="0"/>
                            </a:rPr>
                            <m:t>𝑥</m:t>
                          </m:r>
                        </m:e>
                        <m:sub>
                          <m:r>
                            <a:rPr lang="en-US" smtClean="0">
                              <a:latin typeface="Cambria Math" panose="02040503050406030204" pitchFamily="18" charset="0"/>
                            </a:rPr>
                            <m:t>𝑖</m:t>
                          </m:r>
                          <m:r>
                            <a:rPr lang="en-US" smtClean="0">
                              <a:latin typeface="Cambria Math" panose="02040503050406030204" pitchFamily="18" charset="0"/>
                            </a:rPr>
                            <m:t>,</m:t>
                          </m:r>
                          <m:r>
                            <a:rPr lang="en-US" smtClean="0">
                              <a:latin typeface="Cambria Math" panose="02040503050406030204" pitchFamily="18" charset="0"/>
                            </a:rPr>
                            <m:t>𝑗</m:t>
                          </m:r>
                        </m:sub>
                      </m:sSub>
                      <m:r>
                        <a:rPr lang="en-US" smtClean="0">
                          <a:latin typeface="Cambria Math" panose="02040503050406030204" pitchFamily="18" charset="0"/>
                        </a:rPr>
                        <m:t>=</m:t>
                      </m:r>
                      <m:f>
                        <m:fPr>
                          <m:ctrlPr>
                            <a:rPr lang="en-US" i="1" smtClean="0">
                              <a:latin typeface="Cambria Math" panose="02040503050406030204" pitchFamily="18" charset="0"/>
                            </a:rPr>
                          </m:ctrlPr>
                        </m:fPr>
                        <m:num>
                          <m:r>
                            <a:rPr lang="en-US" smtClean="0">
                              <a:latin typeface="Cambria Math" panose="02040503050406030204" pitchFamily="18" charset="0"/>
                            </a:rPr>
                            <m:t>𝐹𝑎𝑐𝑒𝑏𝑜𝑜𝑘</m:t>
                          </m:r>
                          <m:r>
                            <a:rPr lang="en-US" smtClean="0">
                              <a:latin typeface="Cambria Math" panose="02040503050406030204" pitchFamily="18" charset="0"/>
                            </a:rPr>
                            <m:t> </m:t>
                          </m:r>
                          <m:r>
                            <a:rPr lang="en-US" smtClean="0">
                              <a:latin typeface="Cambria Math" panose="02040503050406030204" pitchFamily="18" charset="0"/>
                            </a:rPr>
                            <m:t>𝐶𝑜𝑛𝑛𝑒𝑐𝑡𝑖𝑜𝑛</m:t>
                          </m:r>
                          <m:sSub>
                            <m:sSubPr>
                              <m:ctrlPr>
                                <a:rPr lang="en-US" i="1" smtClean="0">
                                  <a:latin typeface="Cambria Math" panose="02040503050406030204" pitchFamily="18" charset="0"/>
                                </a:rPr>
                              </m:ctrlPr>
                            </m:sSubPr>
                            <m:e>
                              <m:r>
                                <a:rPr lang="en-US" smtClean="0">
                                  <a:latin typeface="Cambria Math" panose="02040503050406030204" pitchFamily="18" charset="0"/>
                                </a:rPr>
                                <m:t>𝑠</m:t>
                              </m:r>
                            </m:e>
                            <m:sub>
                              <m:r>
                                <a:rPr lang="en-US" smtClean="0">
                                  <a:latin typeface="Cambria Math" panose="02040503050406030204" pitchFamily="18" charset="0"/>
                                </a:rPr>
                                <m:t>𝑖</m:t>
                              </m:r>
                              <m:r>
                                <a:rPr lang="en-US" smtClean="0">
                                  <a:latin typeface="Cambria Math" panose="02040503050406030204" pitchFamily="18" charset="0"/>
                                </a:rPr>
                                <m:t>,</m:t>
                              </m:r>
                              <m:r>
                                <a:rPr lang="en-US" smtClean="0">
                                  <a:latin typeface="Cambria Math" panose="02040503050406030204" pitchFamily="18" charset="0"/>
                                </a:rPr>
                                <m:t>𝑗</m:t>
                              </m:r>
                            </m:sub>
                          </m:sSub>
                        </m:num>
                        <m:den>
                          <m:r>
                            <a:rPr lang="en-US" smtClean="0">
                              <a:latin typeface="Cambria Math" panose="02040503050406030204" pitchFamily="18" charset="0"/>
                            </a:rPr>
                            <m:t>𝐹𝑎𝑐𝑒𝑏𝑜𝑜𝑘</m:t>
                          </m:r>
                          <m:r>
                            <a:rPr lang="en-US" smtClean="0">
                              <a:latin typeface="Cambria Math" panose="02040503050406030204" pitchFamily="18" charset="0"/>
                            </a:rPr>
                            <m:t> </m:t>
                          </m:r>
                          <m:r>
                            <a:rPr lang="en-US" smtClean="0">
                              <a:latin typeface="Cambria Math" panose="02040503050406030204" pitchFamily="18" charset="0"/>
                            </a:rPr>
                            <m:t>𝑈𝑠𝑒𝑟</m:t>
                          </m:r>
                          <m:sSub>
                            <m:sSubPr>
                              <m:ctrlPr>
                                <a:rPr lang="en-US" i="1" smtClean="0">
                                  <a:latin typeface="Cambria Math" panose="02040503050406030204" pitchFamily="18" charset="0"/>
                                </a:rPr>
                              </m:ctrlPr>
                            </m:sSubPr>
                            <m:e>
                              <m:r>
                                <a:rPr lang="en-US" smtClean="0">
                                  <a:latin typeface="Cambria Math" panose="02040503050406030204" pitchFamily="18" charset="0"/>
                                </a:rPr>
                                <m:t>𝑠</m:t>
                              </m:r>
                            </m:e>
                            <m:sub>
                              <m:r>
                                <a:rPr lang="en-US" smtClean="0">
                                  <a:latin typeface="Cambria Math" panose="02040503050406030204" pitchFamily="18" charset="0"/>
                                </a:rPr>
                                <m:t>𝑖</m:t>
                              </m:r>
                            </m:sub>
                          </m:sSub>
                          <m:r>
                            <a:rPr lang="en-US" smtClean="0">
                              <a:latin typeface="Cambria Math" panose="02040503050406030204" pitchFamily="18" charset="0"/>
                            </a:rPr>
                            <m:t>×</m:t>
                          </m:r>
                          <m:r>
                            <a:rPr lang="en-US" smtClean="0">
                              <a:latin typeface="Cambria Math" panose="02040503050406030204" pitchFamily="18" charset="0"/>
                            </a:rPr>
                            <m:t>𝐹𝑎𝑐𝑒𝑏𝑜𝑜𝑘</m:t>
                          </m:r>
                          <m:r>
                            <a:rPr lang="en-US" smtClean="0">
                              <a:latin typeface="Cambria Math" panose="02040503050406030204" pitchFamily="18" charset="0"/>
                            </a:rPr>
                            <m:t> </m:t>
                          </m:r>
                          <m:r>
                            <a:rPr lang="en-US" smtClean="0">
                              <a:latin typeface="Cambria Math" panose="02040503050406030204" pitchFamily="18" charset="0"/>
                            </a:rPr>
                            <m:t>𝑈𝑠𝑒𝑟</m:t>
                          </m:r>
                          <m:sSub>
                            <m:sSubPr>
                              <m:ctrlPr>
                                <a:rPr lang="en-US" i="1" smtClean="0">
                                  <a:latin typeface="Cambria Math" panose="02040503050406030204" pitchFamily="18" charset="0"/>
                                </a:rPr>
                              </m:ctrlPr>
                            </m:sSubPr>
                            <m:e>
                              <m:r>
                                <a:rPr lang="en-US" smtClean="0">
                                  <a:latin typeface="Cambria Math" panose="02040503050406030204" pitchFamily="18" charset="0"/>
                                </a:rPr>
                                <m:t>𝑠</m:t>
                              </m:r>
                            </m:e>
                            <m:sub>
                              <m:r>
                                <a:rPr lang="en-US" smtClean="0">
                                  <a:latin typeface="Cambria Math" panose="02040503050406030204" pitchFamily="18" charset="0"/>
                                </a:rPr>
                                <m:t>𝑗</m:t>
                              </m:r>
                            </m:sub>
                          </m:sSub>
                        </m:den>
                      </m:f>
                    </m:oMath>
                  </m:oMathPara>
                </a14:m>
                <a:endParaRPr lang="en-SG" dirty="0"/>
              </a:p>
              <a:p>
                <a:pPr>
                  <a:lnSpc>
                    <a:spcPct val="120000"/>
                  </a:lnSpc>
                </a:pPr>
                <a:endParaRPr lang="en-SG" dirty="0"/>
              </a:p>
              <a:p>
                <a:pPr>
                  <a:lnSpc>
                    <a:spcPct val="120000"/>
                  </a:lnSpc>
                </a:pPr>
                <a:r>
                  <a:rPr lang="en-SG" dirty="0"/>
                  <a:t>Measures as of April 2016 to avoid reverse causality</a:t>
                </a:r>
              </a:p>
              <a:p>
                <a:pPr>
                  <a:lnSpc>
                    <a:spcPct val="120000"/>
                  </a:lnSpc>
                </a:pPr>
                <a:r>
                  <a:rPr lang="en-SG" dirty="0"/>
                  <a:t>1.3-2.9 </a:t>
                </a:r>
                <a:r>
                  <a:rPr lang="en-SG" dirty="0" err="1"/>
                  <a:t>mn</a:t>
                </a:r>
                <a:r>
                  <a:rPr lang="en-SG" dirty="0"/>
                  <a:t> users in China, &gt;30 </a:t>
                </a:r>
                <a:r>
                  <a:rPr lang="en-SG" dirty="0" err="1"/>
                  <a:t>mn</a:t>
                </a:r>
                <a:r>
                  <a:rPr lang="en-SG" dirty="0"/>
                  <a:t> in Italy</a:t>
                </a:r>
              </a:p>
            </p:txBody>
          </p:sp>
        </mc:Choice>
        <mc:Fallback xmlns="">
          <p:sp>
            <p:nvSpPr>
              <p:cNvPr id="3" name="Content Placeholder 2">
                <a:extLst>
                  <a:ext uri="{FF2B5EF4-FFF2-40B4-BE49-F238E27FC236}">
                    <a16:creationId xmlns:a16="http://schemas.microsoft.com/office/drawing/2014/main" id="{A5448C7E-0426-5444-8DE4-334761A26A18}"/>
                  </a:ext>
                </a:extLst>
              </p:cNvPr>
              <p:cNvSpPr>
                <a:spLocks noGrp="1" noRot="1" noChangeAspect="1" noMove="1" noResize="1" noEditPoints="1" noAdjustHandles="1" noChangeArrowheads="1" noChangeShapeType="1" noTextEdit="1"/>
              </p:cNvSpPr>
              <p:nvPr>
                <p:ph idx="1"/>
              </p:nvPr>
            </p:nvSpPr>
            <p:spPr>
              <a:blipFill>
                <a:blip r:embed="rId2"/>
                <a:stretch>
                  <a:fillRect l="-603" t="-1170" b="-14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9CDE86-3CEE-3249-955E-B7E3C3B8F4EA}"/>
              </a:ext>
            </a:extLst>
          </p:cNvPr>
          <p:cNvSpPr>
            <a:spLocks noGrp="1"/>
          </p:cNvSpPr>
          <p:nvPr>
            <p:ph type="sldNum" sz="quarter" idx="12"/>
          </p:nvPr>
        </p:nvSpPr>
        <p:spPr/>
        <p:txBody>
          <a:bodyPr/>
          <a:lstStyle/>
          <a:p>
            <a:fld id="{C4990ED3-663E-C243-A288-F9F122343307}" type="slidenum">
              <a:rPr lang="en-US" smtClean="0"/>
              <a:t>7</a:t>
            </a:fld>
            <a:endParaRPr lang="en-US"/>
          </a:p>
        </p:txBody>
      </p:sp>
    </p:spTree>
    <p:extLst>
      <p:ext uri="{BB962C8B-B14F-4D97-AF65-F5344CB8AC3E}">
        <p14:creationId xmlns:p14="http://schemas.microsoft.com/office/powerpoint/2010/main" val="413689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CE1A-8438-5449-9223-BD0B275C105E}"/>
              </a:ext>
            </a:extLst>
          </p:cNvPr>
          <p:cNvSpPr>
            <a:spLocks noGrp="1"/>
          </p:cNvSpPr>
          <p:nvPr>
            <p:ph type="title"/>
          </p:nvPr>
        </p:nvSpPr>
        <p:spPr/>
        <p:txBody>
          <a:bodyPr/>
          <a:lstStyle/>
          <a:p>
            <a:r>
              <a:rPr lang="en-US" dirty="0" err="1"/>
              <a:t>SafeGraph</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4A2172-1760-AA4F-A676-C207D29ED40E}"/>
                  </a:ext>
                </a:extLst>
              </p:cNvPr>
              <p:cNvSpPr>
                <a:spLocks noGrp="1"/>
              </p:cNvSpPr>
              <p:nvPr>
                <p:ph idx="1"/>
              </p:nvPr>
            </p:nvSpPr>
            <p:spPr>
              <a:xfrm>
                <a:off x="838200" y="1689099"/>
                <a:ext cx="10515600" cy="5032376"/>
              </a:xfrm>
            </p:spPr>
            <p:txBody>
              <a:bodyPr>
                <a:normAutofit fontScale="70000" lnSpcReduction="20000"/>
              </a:bodyPr>
              <a:lstStyle/>
              <a:p>
                <a:pPr>
                  <a:lnSpc>
                    <a:spcPct val="110000"/>
                  </a:lnSpc>
                </a:pPr>
                <a:r>
                  <a:rPr lang="en-SG" dirty="0"/>
                  <a:t>User location data coalesced from users of a variety of smartphone apps in which users opt in to provide their location (via “Terms and Conditions”)</a:t>
                </a:r>
              </a:p>
              <a:p>
                <a:pPr>
                  <a:lnSpc>
                    <a:spcPct val="110000"/>
                  </a:lnSpc>
                </a:pPr>
                <a:r>
                  <a:rPr lang="en-SG" dirty="0"/>
                  <a:t>Data anonymized and aggregated to a ’census block group’, which contains somewhere between 1,500 to 7,500 people. We aggregate to the county level.</a:t>
                </a:r>
              </a:p>
              <a:p>
                <a:pPr>
                  <a:lnSpc>
                    <a:spcPct val="110000"/>
                  </a:lnSpc>
                </a:pPr>
                <a:r>
                  <a:rPr lang="en-SG" dirty="0"/>
                  <a:t>On average from February 1st 2020 to March 31st 2020, 18.75 million (approximately 5.6% of the US population and about 10% of mobile devices)</a:t>
                </a:r>
              </a:p>
              <a:p>
                <a:pPr>
                  <a:lnSpc>
                    <a:spcPct val="110000"/>
                  </a:lnSpc>
                </a:pPr>
                <a:r>
                  <a:rPr lang="en-SG" dirty="0"/>
                  <a:t>According to </a:t>
                </a:r>
                <a:r>
                  <a:rPr lang="en-SG" dirty="0" err="1"/>
                  <a:t>SafeGraph’s</a:t>
                </a:r>
                <a:r>
                  <a:rPr lang="en-SG" dirty="0"/>
                  <a:t> analysis of user characteristics, </a:t>
                </a:r>
                <a:r>
                  <a:rPr lang="en-SG" dirty="0" err="1"/>
                  <a:t>SafeGraph</a:t>
                </a:r>
                <a:r>
                  <a:rPr lang="en-SG" dirty="0"/>
                  <a:t> posits that its sample is representative of the US population based on its own study of income characteristics, age and demographics of its users. </a:t>
                </a:r>
              </a:p>
              <a:p>
                <a:r>
                  <a:rPr lang="en-US" dirty="0"/>
                  <a:t>Outcome variable:</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𝑆𝑜𝑐𝑖𝑎𝑙</m:t>
                      </m:r>
                      <m:r>
                        <a:rPr lang="en-US" i="1">
                          <a:latin typeface="Cambria Math" panose="02040503050406030204" pitchFamily="18" charset="0"/>
                        </a:rPr>
                        <m:t> </m:t>
                      </m:r>
                      <m:r>
                        <a:rPr lang="en-US" i="1">
                          <a:latin typeface="Cambria Math" panose="02040503050406030204" pitchFamily="18" charset="0"/>
                        </a:rPr>
                        <m:t>𝐷𝑖𝑠𝑡𝑎𝑛𝑐𝑖𝑛</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𝐶𝑜𝑚𝑝𝑙𝑒𝑡𝑒𝑙𝑦</m:t>
                          </m:r>
                          <m:r>
                            <a:rPr lang="en-US" i="1">
                              <a:latin typeface="Cambria Math" panose="02040503050406030204" pitchFamily="18" charset="0"/>
                            </a:rPr>
                            <m:t> </m:t>
                          </m:r>
                          <m:r>
                            <a:rPr lang="en-US" i="1">
                              <a:latin typeface="Cambria Math" panose="02040503050406030204" pitchFamily="18" charset="0"/>
                            </a:rPr>
                            <m:t>𝐻𝑜𝑚</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num>
                        <m:den>
                          <m:r>
                            <a:rPr lang="en-US" i="1">
                              <a:latin typeface="Cambria Math" panose="02040503050406030204" pitchFamily="18" charset="0"/>
                            </a:rPr>
                            <m:t>𝑇𝑜𝑡𝑎𝑙</m:t>
                          </m:r>
                          <m:r>
                            <a:rPr lang="en-US" i="1">
                              <a:latin typeface="Cambria Math" panose="02040503050406030204" pitchFamily="18" charset="0"/>
                            </a:rPr>
                            <m:t> </m:t>
                          </m:r>
                          <m:r>
                            <a:rPr lang="en-US" i="1">
                              <a:latin typeface="Cambria Math" panose="02040503050406030204" pitchFamily="18" charset="0"/>
                            </a:rPr>
                            <m:t>𝐷𝑒𝑣𝑖𝑐𝑒</m:t>
                          </m:r>
                          <m:r>
                            <a:rPr lang="en-US" i="1">
                              <a:latin typeface="Cambria Math" panose="02040503050406030204" pitchFamily="18" charset="0"/>
                            </a:rPr>
                            <m:t> </m:t>
                          </m:r>
                          <m:r>
                            <a:rPr lang="en-US" i="1">
                              <a:latin typeface="Cambria Math" panose="02040503050406030204" pitchFamily="18" charset="0"/>
                            </a:rPr>
                            <m:t>𝐶𝑜𝑢𝑛</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𝑊𝑜𝑟𝑘𝑖𝑛</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den>
                      </m:f>
                    </m:oMath>
                  </m:oMathPara>
                </a14:m>
                <a:endParaRPr lang="en-US" dirty="0"/>
              </a:p>
              <a:p>
                <a:pPr>
                  <a:lnSpc>
                    <a:spcPct val="110000"/>
                  </a:lnSpc>
                </a:pPr>
                <a:r>
                  <a:rPr lang="en-SG" dirty="0"/>
                  <a:t>Where </a:t>
                </a:r>
                <a14:m>
                  <m:oMath xmlns:m="http://schemas.openxmlformats.org/officeDocument/2006/math">
                    <m:r>
                      <a:rPr lang="en-US" i="1">
                        <a:latin typeface="Cambria Math" panose="02040503050406030204" pitchFamily="18" charset="0"/>
                      </a:rPr>
                      <m:t>𝑊𝑜𝑟𝑘𝑖𝑛</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oMath>
                </a14:m>
                <a:r>
                  <a:rPr lang="en-SG" dirty="0"/>
                  <a:t> is the number of devices at “work”, based on regular usage patterns, either part time or full time.  This accounts for “essential services” workers. Working from home, not detected as “at work”, so it is not double counted.</a:t>
                </a:r>
              </a:p>
              <a:p>
                <a:pPr>
                  <a:lnSpc>
                    <a:spcPct val="110000"/>
                  </a:lnSpc>
                </a:pPr>
                <a:endParaRPr lang="en-US" dirty="0"/>
              </a:p>
            </p:txBody>
          </p:sp>
        </mc:Choice>
        <mc:Fallback xmlns="">
          <p:sp>
            <p:nvSpPr>
              <p:cNvPr id="3" name="Content Placeholder 2">
                <a:extLst>
                  <a:ext uri="{FF2B5EF4-FFF2-40B4-BE49-F238E27FC236}">
                    <a16:creationId xmlns:a16="http://schemas.microsoft.com/office/drawing/2014/main" id="{F04A2172-1760-AA4F-A676-C207D29ED40E}"/>
                  </a:ext>
                </a:extLst>
              </p:cNvPr>
              <p:cNvSpPr>
                <a:spLocks noGrp="1" noRot="1" noChangeAspect="1" noMove="1" noResize="1" noEditPoints="1" noAdjustHandles="1" noChangeArrowheads="1" noChangeShapeType="1" noTextEdit="1"/>
              </p:cNvSpPr>
              <p:nvPr>
                <p:ph idx="1"/>
              </p:nvPr>
            </p:nvSpPr>
            <p:spPr>
              <a:xfrm>
                <a:off x="838200" y="1689099"/>
                <a:ext cx="10515600" cy="5032376"/>
              </a:xfrm>
              <a:blipFill>
                <a:blip r:embed="rId2"/>
                <a:stretch>
                  <a:fillRect l="-483" t="-1259" r="-2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E2A6D2F-2E67-A04A-9CA2-1F853BD349FC}"/>
              </a:ext>
            </a:extLst>
          </p:cNvPr>
          <p:cNvSpPr>
            <a:spLocks noGrp="1"/>
          </p:cNvSpPr>
          <p:nvPr>
            <p:ph type="sldNum" sz="quarter" idx="12"/>
          </p:nvPr>
        </p:nvSpPr>
        <p:spPr/>
        <p:txBody>
          <a:bodyPr/>
          <a:lstStyle/>
          <a:p>
            <a:fld id="{C4990ED3-663E-C243-A288-F9F122343307}" type="slidenum">
              <a:rPr lang="en-US" smtClean="0"/>
              <a:t>8</a:t>
            </a:fld>
            <a:endParaRPr lang="en-US"/>
          </a:p>
        </p:txBody>
      </p:sp>
    </p:spTree>
    <p:extLst>
      <p:ext uri="{BB962C8B-B14F-4D97-AF65-F5344CB8AC3E}">
        <p14:creationId xmlns:p14="http://schemas.microsoft.com/office/powerpoint/2010/main" val="3025546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1759</Words>
  <Application>Microsoft Macintosh PowerPoint</Application>
  <PresentationFormat>Widescreen</PresentationFormat>
  <Paragraphs>178</Paragraphs>
  <Slides>29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 Math</vt:lpstr>
      <vt:lpstr>Helvetica</vt:lpstr>
      <vt:lpstr>Wingdings</vt:lpstr>
      <vt:lpstr>Office Theme</vt:lpstr>
      <vt:lpstr>Social connections with COVID-19-affected areas increase compliance with mobility restrictions</vt:lpstr>
      <vt:lpstr>As of April 24</vt:lpstr>
      <vt:lpstr>As of April 24</vt:lpstr>
      <vt:lpstr>Introduction</vt:lpstr>
      <vt:lpstr>Why would social connections impact social distancing compliance?</vt:lpstr>
      <vt:lpstr>Background &amp; Literature</vt:lpstr>
      <vt:lpstr>Data</vt:lpstr>
      <vt:lpstr>Facebook</vt:lpstr>
      <vt:lpstr>SafeGraph</vt:lpstr>
      <vt:lpstr>Stanford Crowdsourced Mobility Restriction Data</vt:lpstr>
      <vt:lpstr>Empirical Specification</vt:lpstr>
      <vt:lpstr>Variation in restriction is clustered towards end of the sample period (and our results are robust to excluding February.)</vt:lpstr>
      <vt:lpstr>Variation in restriction is both along the intensive margin and extensive margin (and our results are robust to using only extensive margin, looking at first restriction.)</vt:lpstr>
      <vt:lpstr>PowerPoint Presentation</vt:lpstr>
      <vt:lpstr>Counties with more social connections with China respond more to mobility restrictions (very similar picture for Italy) Plots below are raw event-time plots with no controls.</vt:lpstr>
      <vt:lpstr>PowerPoint Presentation</vt:lpstr>
      <vt:lpstr>Distinguishing alternative hypotheses</vt:lpstr>
      <vt:lpstr>Risk Exposure: Doesn’t seem to be due to travel or Asians.</vt:lpstr>
      <vt:lpstr>Risk Exposure:</vt:lpstr>
      <vt:lpstr>Biased Beliefs:</vt:lpstr>
      <vt:lpstr>Information Flow:</vt:lpstr>
      <vt:lpstr>Information Flow: Social connection effect appears only for Italy and China and not other affected and geographically closer countries.</vt:lpstr>
      <vt:lpstr>Conclusion</vt:lpstr>
      <vt:lpstr>Appendix:</vt:lpstr>
      <vt:lpstr>Intra-US Social Connections</vt:lpstr>
      <vt:lpstr>Intra-US Social Connections</vt:lpstr>
      <vt:lpstr>Social connections and local threats</vt:lpstr>
      <vt:lpstr>Impact of diff. mobility restrictions</vt:lpstr>
      <vt:lpstr>SCI &amp; Impact of diff. mobility restrictions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connections with COVID-19-affected areas increase compliance with mobility restrictions</dc:title>
  <dc:creator>Ben Charoenwong</dc:creator>
  <cp:lastModifiedBy>Ben Charoenwong</cp:lastModifiedBy>
  <cp:revision>142</cp:revision>
  <dcterms:created xsi:type="dcterms:W3CDTF">2020-04-23T09:17:43Z</dcterms:created>
  <dcterms:modified xsi:type="dcterms:W3CDTF">2020-04-24T15:45:06Z</dcterms:modified>
</cp:coreProperties>
</file>